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31"/>
  </p:notesMasterIdLst>
  <p:sldIdLst>
    <p:sldId id="270" r:id="rId3"/>
    <p:sldId id="273" r:id="rId4"/>
    <p:sldId id="274" r:id="rId5"/>
    <p:sldId id="271" r:id="rId6"/>
    <p:sldId id="277" r:id="rId7"/>
    <p:sldId id="280" r:id="rId8"/>
    <p:sldId id="275" r:id="rId9"/>
    <p:sldId id="314" r:id="rId10"/>
    <p:sldId id="315" r:id="rId11"/>
    <p:sldId id="316" r:id="rId12"/>
    <p:sldId id="312" r:id="rId13"/>
    <p:sldId id="309" r:id="rId14"/>
    <p:sldId id="293" r:id="rId15"/>
    <p:sldId id="317" r:id="rId16"/>
    <p:sldId id="318" r:id="rId17"/>
    <p:sldId id="306" r:id="rId18"/>
    <p:sldId id="319" r:id="rId19"/>
    <p:sldId id="320" r:id="rId20"/>
    <p:sldId id="298" r:id="rId21"/>
    <p:sldId id="326" r:id="rId22"/>
    <p:sldId id="333" r:id="rId23"/>
    <p:sldId id="334" r:id="rId24"/>
    <p:sldId id="337" r:id="rId25"/>
    <p:sldId id="338" r:id="rId26"/>
    <p:sldId id="335" r:id="rId27"/>
    <p:sldId id="302" r:id="rId28"/>
    <p:sldId id="345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929A"/>
    <a:srgbClr val="8C8C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88"/>
    <p:restoredTop sz="97872"/>
  </p:normalViewPr>
  <p:slideViewPr>
    <p:cSldViewPr snapToGrid="0" snapToObjects="1">
      <p:cViewPr>
        <p:scale>
          <a:sx n="212" d="100"/>
          <a:sy n="212" d="100"/>
        </p:scale>
        <p:origin x="1776" y="5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0F8F5-5BF0-0C48-953A-41091A8DED27}" type="datetimeFigureOut">
              <a:rPr lang="en-US" smtClean="0"/>
              <a:t>5/2/22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5C165-4BCD-7447-A7A7-A401942CD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56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83D41-EE32-AA40-B7A0-6F638DA2E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82575-E7A3-FC48-B61C-F1935552B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9A33E-9DC7-6F43-A26C-AEADC38B8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95C-A586-5E4F-B05E-9EEC7933AA15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317D6-C0ED-B74C-926A-399D15EFC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D141A-CB9C-B748-8E59-C102E25F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E864E-F061-0D40-9556-3BBA7EC0AD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90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5A5F-0D06-7947-B6E9-287F96A2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29D3A6-0CB5-A346-BD1B-604BEDEAD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D2A50E-C6E6-C244-B454-3C7646F18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23CF9-A5A8-AD41-B786-581B28CE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96B0C-0193-0E45-A53F-D2DAAA41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9B4D6-D87B-E842-8664-DD8B4E539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281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045CC-8AE9-A348-9B68-C0C26C36A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30E657-036E-624B-A54B-DEA1470E0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DAD6E-B2C2-2445-881A-2E9FDC6F5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2684E-2C32-F340-A2A7-098A98803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53B37-3D96-0743-84F2-B3A2C1FF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042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6B4675-2162-664D-8F45-FA21B089D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810FD5-EC71-7E4A-B0D1-3002F431A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BF212-0B53-FB45-A610-6B80D06EA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459E0-5B57-CB4D-B4E9-5D20F9FE3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638F0-300A-AC4C-99D4-6F13DB2C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016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83D41-EE32-AA40-B7A0-6F638DA2E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82575-E7A3-FC48-B61C-F1935552B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9A33E-9DC7-6F43-A26C-AEADC38B8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B95C-A586-5E4F-B05E-9EEC7933AA15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317D6-C0ED-B74C-926A-399D15EFC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D141A-CB9C-B748-8E59-C102E25F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E864E-F061-0D40-9556-3BBA7EC0AD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146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36DE5-1790-1846-B4CC-A41FBC837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DF7C6D-FF07-2446-986A-79CAD6DD0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C2B3E-AF36-9E44-A5A9-085D50099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2DF83-A81C-5241-B8DA-41A3CD4D4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636B0-C826-9D4E-A098-FB695C1B1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903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11CDD72-5CB4-1748-8BC2-FEC2DD722878}"/>
              </a:ext>
            </a:extLst>
          </p:cNvPr>
          <p:cNvGrpSpPr/>
          <p:nvPr userDrawn="1"/>
        </p:nvGrpSpPr>
        <p:grpSpPr>
          <a:xfrm>
            <a:off x="6099956" y="1425041"/>
            <a:ext cx="6095999" cy="5444832"/>
            <a:chOff x="6096000" y="1413163"/>
            <a:chExt cx="6095999" cy="5444832"/>
          </a:xfrm>
        </p:grpSpPr>
        <p:pic>
          <p:nvPicPr>
            <p:cNvPr id="8" name="Picture 7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3DFB3D8A-0C4D-1842-A20D-6BB2A3838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8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l="13513" r="12097" b="-1"/>
            <a:stretch/>
          </p:blipFill>
          <p:spPr>
            <a:xfrm>
              <a:off x="6828312" y="1425041"/>
              <a:ext cx="5363687" cy="5432954"/>
            </a:xfrm>
            <a:prstGeom prst="rect">
              <a:avLst/>
            </a:prstGeom>
            <a:gradFill flip="none" rotWithShape="1">
              <a:gsLst>
                <a:gs pos="34000">
                  <a:schemeClr val="tx1"/>
                </a:gs>
                <a:gs pos="7400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  <a:effectLst>
              <a:softEdge rad="0"/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BB22E8-87D8-0C43-97D4-4B75F52572BC}"/>
                </a:ext>
              </a:extLst>
            </p:cNvPr>
            <p:cNvSpPr/>
            <p:nvPr/>
          </p:nvSpPr>
          <p:spPr>
            <a:xfrm>
              <a:off x="6314032" y="1425041"/>
              <a:ext cx="2164951" cy="5432954"/>
            </a:xfrm>
            <a:prstGeom prst="rect">
              <a:avLst/>
            </a:prstGeom>
            <a:solidFill>
              <a:schemeClr val="tx1">
                <a:alpha val="29000"/>
              </a:schemeClr>
            </a:solidFill>
            <a:ln>
              <a:solidFill>
                <a:schemeClr val="tx1"/>
              </a:solidFill>
            </a:ln>
            <a:effectLst>
              <a:glow rad="228600">
                <a:schemeClr val="tx1">
                  <a:alpha val="25000"/>
                </a:schemeClr>
              </a:glow>
              <a:outerShdw blurRad="965200" dist="1638300" dir="5400000" algn="ctr" rotWithShape="0">
                <a:srgbClr val="000000">
                  <a:alpha val="14000"/>
                </a:srgbClr>
              </a:outerShdw>
              <a:softEdge rad="850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9429AD-3B0E-2F40-A2B5-1D85DCE9C8BC}"/>
                </a:ext>
              </a:extLst>
            </p:cNvPr>
            <p:cNvSpPr/>
            <p:nvPr/>
          </p:nvSpPr>
          <p:spPr>
            <a:xfrm>
              <a:off x="6096000" y="1413163"/>
              <a:ext cx="1309305" cy="5432954"/>
            </a:xfrm>
            <a:prstGeom prst="rect">
              <a:avLst/>
            </a:prstGeom>
            <a:gradFill flip="none" rotWithShape="1">
              <a:gsLst>
                <a:gs pos="5000">
                  <a:schemeClr val="tx1"/>
                </a:gs>
                <a:gs pos="34000">
                  <a:schemeClr val="tx1">
                    <a:lumMod val="95000"/>
                    <a:lumOff val="5000"/>
                  </a:schemeClr>
                </a:gs>
                <a:gs pos="83014">
                  <a:srgbClr val="484848"/>
                </a:gs>
                <a:gs pos="97000">
                  <a:schemeClr val="tx1">
                    <a:lumMod val="65000"/>
                    <a:lumOff val="35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tx1"/>
              </a:solidFill>
            </a:ln>
            <a:effectLst>
              <a:glow rad="228600">
                <a:schemeClr val="tx1">
                  <a:alpha val="25000"/>
                </a:schemeClr>
              </a:glow>
              <a:innerShdw blurRad="952500" dist="1993900" dir="11580000">
                <a:prstClr val="black">
                  <a:alpha val="50000"/>
                </a:prstClr>
              </a:innerShdw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C81A0B2-A6D9-8248-BA19-2C933253F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ECCF3-E97D-D046-940E-18CBB9F0C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A9B27-7CE3-2946-9048-0A86CAE7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9F9F30-CD10-D74E-AC95-32C40ECA7EE1}" type="datetimeFigureOut">
              <a:rPr lang="en-US" smtClean="0"/>
              <a:pPr/>
              <a:t>5/2/22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421AC-E274-B74A-A4A0-0F2A70C37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A7310-D5E5-A641-B578-12E70DB75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310ED6-E53E-A24C-9FBB-1AF5D9D66B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33006C-0AE8-934F-8BCB-FC8C39EBE005}"/>
              </a:ext>
            </a:extLst>
          </p:cNvPr>
          <p:cNvSpPr/>
          <p:nvPr userDrawn="1"/>
        </p:nvSpPr>
        <p:spPr>
          <a:xfrm>
            <a:off x="-5751" y="1431167"/>
            <a:ext cx="235789" cy="54329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7C4EC6-C20E-C54E-8510-2C117D102A00}"/>
              </a:ext>
            </a:extLst>
          </p:cNvPr>
          <p:cNvSpPr/>
          <p:nvPr userDrawn="1"/>
        </p:nvSpPr>
        <p:spPr>
          <a:xfrm>
            <a:off x="230038" y="6757358"/>
            <a:ext cx="6602230" cy="1067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090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810F0-9C95-C34D-9692-0FD51A28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E5660-1C74-E548-B6E4-6511E175A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8AD0F-7554-9D41-B87A-5E7663E4F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6B972-5583-A746-9D7C-F995E19A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657A9-85D8-2A44-8C91-DE5364F4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980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954F-52E0-8D44-B9AF-E0CF820F4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4D524-58D5-D749-B084-08C784131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04D39-2978-4549-AF98-A5F0E86C7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5A9F8-4A62-AB4C-A8F7-000B0E181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C53C0-2A9D-684B-A644-738EF1FF7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B74F9-634D-F641-AB4C-A5A080729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876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C2DA8-33E5-6346-9882-7C0DC0A8E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DAB74-68DD-5845-89EE-E4EDB8F80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A0186-B77F-604E-BED2-D87E5CE15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321E0A-0BC0-F448-BF7B-BD2A274605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0DAB65-983C-634D-BA53-F797AD4901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253523-26E9-C74E-8F2F-C84290E96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569766-6C37-5F48-8812-AEB7EA3A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7B3A6B-9EE3-644D-82A1-7F123C7E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811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8109-3644-144D-A1BD-CC9232D8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E9BC61-9A5F-C44E-A6DC-CB80149D4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C720CE-4768-0449-9DA9-62E87901B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BA94E-2F1C-E14C-9E77-A2FBE205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75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36DE5-1790-1846-B4CC-A41FBC837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DF7C6D-FF07-2446-986A-79CAD6DD0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C2B3E-AF36-9E44-A5A9-085D50099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2DF83-A81C-5241-B8DA-41A3CD4D4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636B0-C826-9D4E-A098-FB695C1B1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47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3BA493-6245-3943-8903-064C5F1B5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139FAE-B218-2243-874F-1D0BEA42B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5C7A-C751-4B40-A3CE-5D712DBB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880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830BC-50B4-A744-BA4F-137576DF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3983D-288A-C441-B36A-EC14B3D21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EB0E0-6749-3040-A6B2-7AF901A0A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68A87-E100-2B46-9123-3AF544EF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F0309-1034-E24F-B77C-3769FC901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26B9C-F6B8-7344-8824-2C826C45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046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5A5F-0D06-7947-B6E9-287F96A2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29D3A6-0CB5-A346-BD1B-604BEDEAD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D2A50E-C6E6-C244-B454-3C7646F18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23CF9-A5A8-AD41-B786-581B28CE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96B0C-0193-0E45-A53F-D2DAAA41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9B4D6-D87B-E842-8664-DD8B4E539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437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045CC-8AE9-A348-9B68-C0C26C36A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30E657-036E-624B-A54B-DEA1470E0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DAD6E-B2C2-2445-881A-2E9FDC6F5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2684E-2C32-F340-A2A7-098A98803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53B37-3D96-0743-84F2-B3A2C1FF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789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6B4675-2162-664D-8F45-FA21B089D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810FD5-EC71-7E4A-B0D1-3002F431A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BF212-0B53-FB45-A610-6B80D06EA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459E0-5B57-CB4D-B4E9-5D20F9FE3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638F0-300A-AC4C-99D4-6F13DB2C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550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11CDD72-5CB4-1748-8BC2-FEC2DD722878}"/>
              </a:ext>
            </a:extLst>
          </p:cNvPr>
          <p:cNvGrpSpPr/>
          <p:nvPr userDrawn="1"/>
        </p:nvGrpSpPr>
        <p:grpSpPr>
          <a:xfrm>
            <a:off x="6099956" y="1425041"/>
            <a:ext cx="6095999" cy="5444832"/>
            <a:chOff x="6096000" y="1413163"/>
            <a:chExt cx="6095999" cy="5444832"/>
          </a:xfrm>
        </p:grpSpPr>
        <p:pic>
          <p:nvPicPr>
            <p:cNvPr id="8" name="Picture 7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3DFB3D8A-0C4D-1842-A20D-6BB2A3838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8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l="13513" r="12097" b="-1"/>
            <a:stretch/>
          </p:blipFill>
          <p:spPr>
            <a:xfrm>
              <a:off x="6828312" y="1425041"/>
              <a:ext cx="5363687" cy="5432954"/>
            </a:xfrm>
            <a:prstGeom prst="rect">
              <a:avLst/>
            </a:prstGeom>
            <a:gradFill flip="none" rotWithShape="1">
              <a:gsLst>
                <a:gs pos="34000">
                  <a:schemeClr val="tx1"/>
                </a:gs>
                <a:gs pos="7400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effectLst>
              <a:softEdge rad="0"/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BB22E8-87D8-0C43-97D4-4B75F52572BC}"/>
                </a:ext>
              </a:extLst>
            </p:cNvPr>
            <p:cNvSpPr/>
            <p:nvPr/>
          </p:nvSpPr>
          <p:spPr>
            <a:xfrm>
              <a:off x="6314032" y="1425041"/>
              <a:ext cx="2164951" cy="5432954"/>
            </a:xfrm>
            <a:prstGeom prst="rect">
              <a:avLst/>
            </a:prstGeom>
            <a:solidFill>
              <a:schemeClr val="tx1">
                <a:alpha val="29000"/>
              </a:schemeClr>
            </a:solidFill>
            <a:ln>
              <a:noFill/>
            </a:ln>
            <a:effectLst>
              <a:glow rad="228600">
                <a:schemeClr val="tx1">
                  <a:alpha val="25000"/>
                </a:schemeClr>
              </a:glow>
              <a:outerShdw blurRad="965200" dist="1638300" dir="5400000" algn="ctr" rotWithShape="0">
                <a:srgbClr val="000000">
                  <a:alpha val="14000"/>
                </a:srgbClr>
              </a:outerShdw>
              <a:softEdge rad="850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9429AD-3B0E-2F40-A2B5-1D85DCE9C8BC}"/>
                </a:ext>
              </a:extLst>
            </p:cNvPr>
            <p:cNvSpPr/>
            <p:nvPr/>
          </p:nvSpPr>
          <p:spPr>
            <a:xfrm>
              <a:off x="6096000" y="1413163"/>
              <a:ext cx="1309305" cy="5432954"/>
            </a:xfrm>
            <a:prstGeom prst="rect">
              <a:avLst/>
            </a:prstGeom>
            <a:gradFill flip="none" rotWithShape="1">
              <a:gsLst>
                <a:gs pos="5000">
                  <a:schemeClr val="tx1"/>
                </a:gs>
                <a:gs pos="34000">
                  <a:schemeClr val="tx1">
                    <a:lumMod val="95000"/>
                    <a:lumOff val="5000"/>
                  </a:schemeClr>
                </a:gs>
                <a:gs pos="83014">
                  <a:srgbClr val="484848"/>
                </a:gs>
                <a:gs pos="97000">
                  <a:schemeClr val="tx1">
                    <a:lumMod val="65000"/>
                    <a:lumOff val="35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  <a:effectLst>
              <a:glow rad="228600">
                <a:schemeClr val="tx1">
                  <a:alpha val="25000"/>
                </a:schemeClr>
              </a:glow>
              <a:innerShdw blurRad="952500" dist="1993900" dir="11580000">
                <a:prstClr val="black">
                  <a:alpha val="50000"/>
                </a:prstClr>
              </a:innerShdw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C81A0B2-A6D9-8248-BA19-2C933253F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ECCF3-E97D-D046-940E-18CBB9F0C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A9B27-7CE3-2946-9048-0A86CAE7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9F9F30-CD10-D74E-AC95-32C40ECA7EE1}" type="datetimeFigureOut">
              <a:rPr lang="en-US" smtClean="0"/>
              <a:pPr/>
              <a:t>5/2/22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421AC-E274-B74A-A4A0-0F2A70C37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A7310-D5E5-A641-B578-12E70DB75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310ED6-E53E-A24C-9FBB-1AF5D9D66B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B5AE11-1729-A245-97DB-28088143324A}"/>
              </a:ext>
            </a:extLst>
          </p:cNvPr>
          <p:cNvSpPr/>
          <p:nvPr userDrawn="1"/>
        </p:nvSpPr>
        <p:spPr>
          <a:xfrm>
            <a:off x="-5751" y="1431167"/>
            <a:ext cx="235789" cy="54329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1BFA10-7A23-914D-8AFF-54192303D315}"/>
              </a:ext>
            </a:extLst>
          </p:cNvPr>
          <p:cNvSpPr/>
          <p:nvPr userDrawn="1"/>
        </p:nvSpPr>
        <p:spPr>
          <a:xfrm>
            <a:off x="0" y="6757357"/>
            <a:ext cx="11353800" cy="100584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04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810F0-9C95-C34D-9692-0FD51A28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E5660-1C74-E548-B6E4-6511E175A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8AD0F-7554-9D41-B87A-5E7663E4F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6B972-5583-A746-9D7C-F995E19A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657A9-85D8-2A44-8C91-DE5364F4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849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954F-52E0-8D44-B9AF-E0CF820F4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4D524-58D5-D749-B084-08C784131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04D39-2978-4549-AF98-A5F0E86C7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5A9F8-4A62-AB4C-A8F7-000B0E181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C53C0-2A9D-684B-A644-738EF1FF7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B74F9-634D-F641-AB4C-A5A080729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72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C2DA8-33E5-6346-9882-7C0DC0A8E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DAB74-68DD-5845-89EE-E4EDB8F80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A0186-B77F-604E-BED2-D87E5CE15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321E0A-0BC0-F448-BF7B-BD2A274605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0DAB65-983C-634D-BA53-F797AD4901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253523-26E9-C74E-8F2F-C84290E96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569766-6C37-5F48-8812-AEB7EA3A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7B3A6B-9EE3-644D-82A1-7F123C7E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49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8109-3644-144D-A1BD-CC9232D8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E9BC61-9A5F-C44E-A6DC-CB80149D4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C720CE-4768-0449-9DA9-62E87901B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BA94E-2F1C-E14C-9E77-A2FBE205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50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3BA493-6245-3943-8903-064C5F1B5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139FAE-B218-2243-874F-1D0BEA42B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5C7A-C751-4B40-A3CE-5D712DBB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138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830BC-50B4-A744-BA4F-137576DF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3983D-288A-C441-B36A-EC14B3D21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EB0E0-6749-3040-A6B2-7AF901A0A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68A87-E100-2B46-9123-3AF544EF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9F30-CD10-D74E-AC95-32C40ECA7EE1}" type="datetimeFigureOut">
              <a:rPr lang="en-US" smtClean="0"/>
              <a:t>5/2/22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F0309-1034-E24F-B77C-3769FC901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26B9C-F6B8-7344-8824-2C826C45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0ED6-E53E-A24C-9FBB-1AF5D9D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457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AD509DB-998D-964A-9135-3791A36F7CD7}"/>
              </a:ext>
            </a:extLst>
          </p:cNvPr>
          <p:cNvSpPr/>
          <p:nvPr userDrawn="1"/>
        </p:nvSpPr>
        <p:spPr>
          <a:xfrm>
            <a:off x="0" y="-1"/>
            <a:ext cx="12192000" cy="1426464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72F4CB-69D7-0641-9EB3-8203171E1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8966"/>
            <a:ext cx="10515600" cy="779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107DC-FD9F-4644-9574-7591B9F00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285D6-7BC5-314B-9B04-ACEDE08CD4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69F9F30-CD10-D74E-AC95-32C40ECA7EE1}" type="datetimeFigureOut">
              <a:rPr lang="en-US" smtClean="0"/>
              <a:pPr/>
              <a:t>5/2/22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23F57-A7DF-6D4C-A8FC-1CBDA782C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A8850-A972-1142-BEBF-0E6069648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3310ED6-E53E-A24C-9FBB-1AF5D9D66B3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14B72B-1B87-B847-AED2-1B45121AC8F7}"/>
              </a:ext>
            </a:extLst>
          </p:cNvPr>
          <p:cNvCxnSpPr>
            <a:cxnSpLocks/>
          </p:cNvCxnSpPr>
          <p:nvPr userDrawn="1"/>
        </p:nvCxnSpPr>
        <p:spPr>
          <a:xfrm flipV="1">
            <a:off x="947772" y="1413163"/>
            <a:ext cx="11236316" cy="11878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17A3E27-CD86-9041-B28C-DD4A10194DC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9890034" y="498706"/>
            <a:ext cx="2000605" cy="545365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6E73B49-C272-0B4C-938B-182C90AB71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alphaModFix amt="78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76278" r="12097"/>
          <a:stretch/>
        </p:blipFill>
        <p:spPr>
          <a:xfrm>
            <a:off x="11353799" y="1425041"/>
            <a:ext cx="838199" cy="5432954"/>
          </a:xfrm>
          <a:prstGeom prst="rect">
            <a:avLst/>
          </a:prstGeom>
          <a:gradFill flip="none" rotWithShape="1">
            <a:gsLst>
              <a:gs pos="34000">
                <a:schemeClr val="tx1"/>
              </a:gs>
              <a:gs pos="74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0" scaled="1"/>
            <a:tileRect/>
          </a:gradFill>
          <a:ln w="15875">
            <a:solidFill>
              <a:schemeClr val="tx1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46969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AD509DB-998D-964A-9135-3791A36F7CD7}"/>
              </a:ext>
            </a:extLst>
          </p:cNvPr>
          <p:cNvSpPr/>
          <p:nvPr userDrawn="1"/>
        </p:nvSpPr>
        <p:spPr>
          <a:xfrm>
            <a:off x="0" y="0"/>
            <a:ext cx="12192000" cy="14250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72F4CB-69D7-0641-9EB3-8203171E1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8966"/>
            <a:ext cx="10515600" cy="779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107DC-FD9F-4644-9574-7591B9F00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285D6-7BC5-314B-9B04-ACEDE08CD4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69F9F30-CD10-D74E-AC95-32C40ECA7EE1}" type="datetimeFigureOut">
              <a:rPr lang="en-US" smtClean="0"/>
              <a:pPr/>
              <a:t>5/2/22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23F57-A7DF-6D4C-A8FC-1CBDA782C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A8850-A972-1142-BEBF-0E6069648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3310ED6-E53E-A24C-9FBB-1AF5D9D66B3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14B72B-1B87-B847-AED2-1B45121AC8F7}"/>
              </a:ext>
            </a:extLst>
          </p:cNvPr>
          <p:cNvCxnSpPr>
            <a:cxnSpLocks/>
          </p:cNvCxnSpPr>
          <p:nvPr userDrawn="1"/>
        </p:nvCxnSpPr>
        <p:spPr>
          <a:xfrm flipV="1">
            <a:off x="947772" y="1413163"/>
            <a:ext cx="11236316" cy="11878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17A3E27-CD86-9041-B28C-DD4A10194DC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9890034" y="498706"/>
            <a:ext cx="2000605" cy="545365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6E73B49-C272-0B4C-938B-182C90AB71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alphaModFix amt="78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76278" r="12097"/>
          <a:stretch/>
        </p:blipFill>
        <p:spPr>
          <a:xfrm>
            <a:off x="11353799" y="1425041"/>
            <a:ext cx="838199" cy="5432954"/>
          </a:xfrm>
          <a:prstGeom prst="rect">
            <a:avLst/>
          </a:prstGeom>
          <a:gradFill flip="none" rotWithShape="1">
            <a:gsLst>
              <a:gs pos="34000">
                <a:schemeClr val="tx1"/>
              </a:gs>
              <a:gs pos="74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10280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4.png"/><Relationship Id="rId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42.png"/><Relationship Id="rId2" Type="http://schemas.openxmlformats.org/officeDocument/2006/relationships/image" Target="../media/image35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1.png"/><Relationship Id="rId5" Type="http://schemas.openxmlformats.org/officeDocument/2006/relationships/image" Target="../media/image20.pn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Relationship Id="rId1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9.png"/><Relationship Id="rId5" Type="http://schemas.openxmlformats.org/officeDocument/2006/relationships/image" Target="../media/image55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4.png"/><Relationship Id="rId7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66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47.png"/><Relationship Id="rId1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mcowan@dynamicworkflowsolutions.com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9;p1">
            <a:extLst>
              <a:ext uri="{FF2B5EF4-FFF2-40B4-BE49-F238E27FC236}">
                <a16:creationId xmlns:a16="http://schemas.microsoft.com/office/drawing/2014/main" id="{03D76628-57A0-4744-82F2-7F2BB7B34C45}"/>
              </a:ext>
            </a:extLst>
          </p:cNvPr>
          <p:cNvSpPr txBox="1"/>
          <p:nvPr/>
        </p:nvSpPr>
        <p:spPr>
          <a:xfrm>
            <a:off x="1510249" y="2613412"/>
            <a:ext cx="435633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b="1" u="none" strike="noStrike" cap="none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Dave Glover</a:t>
            </a:r>
            <a:endParaRPr sz="2400" b="1" u="none" strike="noStrike" cap="none" dirty="0">
              <a:solidFill>
                <a:schemeClr val="bg1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u="none" strike="noStrike" cap="none" dirty="0">
                <a:solidFill>
                  <a:schemeClr val="bg1"/>
                </a:solidFill>
                <a:latin typeface="Montserrat Medium" pitchFamily="2" charset="77"/>
                <a:ea typeface="Arial Black"/>
                <a:cs typeface="Arial Black"/>
                <a:sym typeface="Arial Black"/>
              </a:rPr>
              <a:t>Chief Executive Officer</a:t>
            </a:r>
            <a:endParaRPr sz="2400" u="none" strike="noStrike" cap="none" dirty="0">
              <a:solidFill>
                <a:schemeClr val="bg1"/>
              </a:solidFill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400" b="1" u="none" strike="noStrike" cap="none" dirty="0">
              <a:solidFill>
                <a:schemeClr val="bg1"/>
              </a:solidFill>
              <a:latin typeface="Montserrat" pitchFamily="2" charset="77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b="1" u="none" strike="noStrike" cap="none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Miles Cowan</a:t>
            </a:r>
            <a:endParaRPr sz="2400" b="1" u="none" strike="noStrike" cap="none" dirty="0">
              <a:solidFill>
                <a:schemeClr val="bg1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u="none" strike="noStrike" cap="none" dirty="0">
                <a:solidFill>
                  <a:schemeClr val="bg1"/>
                </a:solidFill>
                <a:latin typeface="Montserrat Medium" pitchFamily="2" charset="77"/>
                <a:ea typeface="Arial Black"/>
                <a:cs typeface="Arial Black"/>
                <a:sym typeface="Arial Black"/>
              </a:rPr>
              <a:t>Chief Technical Officer</a:t>
            </a:r>
            <a:endParaRPr sz="2400" u="none" strike="noStrike" cap="none" dirty="0">
              <a:solidFill>
                <a:schemeClr val="bg1"/>
              </a:solidFill>
              <a:latin typeface="Montserrat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9BF34A-8EF2-1E4B-B3DF-41998304BAAF}"/>
              </a:ext>
            </a:extLst>
          </p:cNvPr>
          <p:cNvSpPr txBox="1"/>
          <p:nvPr/>
        </p:nvSpPr>
        <p:spPr>
          <a:xfrm>
            <a:off x="845329" y="908791"/>
            <a:ext cx="5686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vo" panose="02000000000000000000" pitchFamily="2" charset="77"/>
              </a:rPr>
              <a:t>Dynamic Workflow Solutions</a:t>
            </a:r>
          </a:p>
        </p:txBody>
      </p:sp>
    </p:spTree>
    <p:extLst>
      <p:ext uri="{BB962C8B-B14F-4D97-AF65-F5344CB8AC3E}">
        <p14:creationId xmlns:p14="http://schemas.microsoft.com/office/powerpoint/2010/main" val="3109974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20E4A5-0045-E24C-B953-AB07EC3E6252}"/>
              </a:ext>
            </a:extLst>
          </p:cNvPr>
          <p:cNvSpPr/>
          <p:nvPr/>
        </p:nvSpPr>
        <p:spPr>
          <a:xfrm>
            <a:off x="0" y="1437224"/>
            <a:ext cx="11334024" cy="542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1069317-AFEA-D040-9BE2-60C69CE4A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265" y="1431473"/>
            <a:ext cx="7306813" cy="49023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92A5C7-B89E-B44C-AD8B-B0704E7B15E4}"/>
              </a:ext>
            </a:extLst>
          </p:cNvPr>
          <p:cNvSpPr txBox="1"/>
          <p:nvPr/>
        </p:nvSpPr>
        <p:spPr>
          <a:xfrm>
            <a:off x="857976" y="942449"/>
            <a:ext cx="7702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vo" panose="02000000000000000000" pitchFamily="2" charset="77"/>
              </a:rPr>
              <a:t>Interview</a:t>
            </a:r>
          </a:p>
        </p:txBody>
      </p:sp>
      <p:sp>
        <p:nvSpPr>
          <p:cNvPr id="5" name="Google Shape;223;p10">
            <a:extLst>
              <a:ext uri="{FF2B5EF4-FFF2-40B4-BE49-F238E27FC236}">
                <a16:creationId xmlns:a16="http://schemas.microsoft.com/office/drawing/2014/main" id="{6F4F893B-BE78-D043-9226-DFF4563E7898}"/>
              </a:ext>
            </a:extLst>
          </p:cNvPr>
          <p:cNvSpPr txBox="1"/>
          <p:nvPr/>
        </p:nvSpPr>
        <p:spPr>
          <a:xfrm>
            <a:off x="8178348" y="1801675"/>
            <a:ext cx="3169235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LIVE STREAMING</a:t>
            </a:r>
          </a:p>
          <a:p>
            <a:pPr lvl="1" fontAlgn="base"/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Remote live streaming with dynamic security for each interview. The owner can choose to allow live streams or not and provide a temporary password to those that need to have access only during that interview.</a:t>
            </a:r>
          </a:p>
          <a:p>
            <a:pPr marL="457200" lvl="0">
              <a:buClr>
                <a:srgbClr val="000000"/>
              </a:buClr>
              <a:buSzPts val="1800"/>
            </a:pPr>
            <a:endParaRPr sz="1600" u="none" strike="noStrike" cap="none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004B2A-4CE4-E345-A51B-C39771524F0A}"/>
              </a:ext>
            </a:extLst>
          </p:cNvPr>
          <p:cNvCxnSpPr>
            <a:cxnSpLocks/>
          </p:cNvCxnSpPr>
          <p:nvPr/>
        </p:nvCxnSpPr>
        <p:spPr>
          <a:xfrm flipH="1">
            <a:off x="7895231" y="1957493"/>
            <a:ext cx="422422" cy="71746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448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63EFA1-0E7D-984F-9B14-0585C3807F77}"/>
              </a:ext>
            </a:extLst>
          </p:cNvPr>
          <p:cNvSpPr/>
          <p:nvPr/>
        </p:nvSpPr>
        <p:spPr>
          <a:xfrm>
            <a:off x="0" y="1437224"/>
            <a:ext cx="11334024" cy="542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92A5C7-B89E-B44C-AD8B-B0704E7B15E4}"/>
              </a:ext>
            </a:extLst>
          </p:cNvPr>
          <p:cNvSpPr txBox="1"/>
          <p:nvPr/>
        </p:nvSpPr>
        <p:spPr>
          <a:xfrm>
            <a:off x="857976" y="942449"/>
            <a:ext cx="7702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vo" panose="02000000000000000000" pitchFamily="2" charset="77"/>
              </a:rPr>
              <a:t>Event Recorder Ruggedized Portable</a:t>
            </a:r>
          </a:p>
        </p:txBody>
      </p:sp>
      <p:sp>
        <p:nvSpPr>
          <p:cNvPr id="6" name="Google Shape;223;p10">
            <a:extLst>
              <a:ext uri="{FF2B5EF4-FFF2-40B4-BE49-F238E27FC236}">
                <a16:creationId xmlns:a16="http://schemas.microsoft.com/office/drawing/2014/main" id="{524235BF-DA96-3F49-8131-B5E1E3354ABA}"/>
              </a:ext>
            </a:extLst>
          </p:cNvPr>
          <p:cNvSpPr txBox="1"/>
          <p:nvPr/>
        </p:nvSpPr>
        <p:spPr>
          <a:xfrm>
            <a:off x="6597053" y="1517196"/>
            <a:ext cx="4736971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RUGGED NVR</a:t>
            </a:r>
          </a:p>
          <a:p>
            <a:pPr lvl="1" fontAlgn="base"/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Industrial Computer With 9th Gen Intel, 4 POE+ ports and multiple SSD support, Wide Operating Temperature -25°C to 70°C, continuously, reliably through its fanless design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SECURE PORTS</a:t>
            </a:r>
          </a:p>
          <a:p>
            <a:pPr marL="457200" lvl="0">
              <a:buClr>
                <a:srgbClr val="000000"/>
              </a:buClr>
              <a:buSzPts val="1800"/>
            </a:pPr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3 Ethernet ports (POE+) and 2 USB ports</a:t>
            </a:r>
          </a:p>
          <a:p>
            <a:pPr marL="457200" lvl="0">
              <a:buClr>
                <a:srgbClr val="000000"/>
              </a:buClr>
              <a:buSzPts val="1800"/>
            </a:pPr>
            <a:endParaRPr sz="1600" u="none" strike="noStrike" cap="none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FAN</a:t>
            </a:r>
            <a:endParaRPr sz="1600" b="1" u="none" strike="noStrike" cap="none" dirty="0">
              <a:solidFill>
                <a:schemeClr val="bg1"/>
              </a:solidFill>
              <a:latin typeface="Montserrat" pitchFamily="2" charset="77"/>
              <a:ea typeface="Arial Black"/>
              <a:cs typeface="Arial Black"/>
              <a:sym typeface="Arial Black"/>
            </a:endParaRPr>
          </a:p>
          <a:p>
            <a:pPr lvl="1" fontAlgn="base"/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High MTBF fan pulling the heat away from the NVR</a:t>
            </a:r>
          </a:p>
          <a:p>
            <a:pPr lvl="1" fontAlgn="base"/>
            <a:endParaRPr lang="en-US" sz="1600" dirty="0">
              <a:solidFill>
                <a:schemeClr val="bg1"/>
              </a:solidFill>
              <a:latin typeface="Montserrat" pitchFamily="2" charset="77"/>
            </a:endParaRPr>
          </a:p>
          <a:p>
            <a:pPr marL="285750" lvl="0" indent="-285750"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PELICAN CASE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Super-light proprietary HPX²™ Polymer, maximum airline carry on size and quiet Rolling Stainless-Steel Bearing Wheels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picture containing wall, indoor, case, accessory&#10;&#10;Description automatically generated">
            <a:extLst>
              <a:ext uri="{FF2B5EF4-FFF2-40B4-BE49-F238E27FC236}">
                <a16:creationId xmlns:a16="http://schemas.microsoft.com/office/drawing/2014/main" id="{2893735F-6118-A74B-B5B9-9BE701C62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78" y="1432562"/>
            <a:ext cx="5109404" cy="543389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90C092-4603-5D4E-89BA-344DA9F15700}"/>
              </a:ext>
            </a:extLst>
          </p:cNvPr>
          <p:cNvCxnSpPr>
            <a:cxnSpLocks/>
          </p:cNvCxnSpPr>
          <p:nvPr/>
        </p:nvCxnSpPr>
        <p:spPr>
          <a:xfrm flipH="1">
            <a:off x="4418617" y="1667367"/>
            <a:ext cx="2303310" cy="2603766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9B37C6-E5A1-ED4A-A7A5-E46B45B51DCB}"/>
              </a:ext>
            </a:extLst>
          </p:cNvPr>
          <p:cNvCxnSpPr>
            <a:cxnSpLocks/>
          </p:cNvCxnSpPr>
          <p:nvPr/>
        </p:nvCxnSpPr>
        <p:spPr>
          <a:xfrm flipH="1">
            <a:off x="5291722" y="3386230"/>
            <a:ext cx="1430204" cy="88490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26A3E8-BD97-8949-BD21-74F8749EBF0F}"/>
              </a:ext>
            </a:extLst>
          </p:cNvPr>
          <p:cNvCxnSpPr>
            <a:cxnSpLocks/>
          </p:cNvCxnSpPr>
          <p:nvPr/>
        </p:nvCxnSpPr>
        <p:spPr>
          <a:xfrm flipH="1">
            <a:off x="3327236" y="4359623"/>
            <a:ext cx="3394690" cy="289069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A5D3A9F-81C3-E143-A37C-0D3318A19427}"/>
              </a:ext>
            </a:extLst>
          </p:cNvPr>
          <p:cNvCxnSpPr>
            <a:cxnSpLocks/>
          </p:cNvCxnSpPr>
          <p:nvPr/>
        </p:nvCxnSpPr>
        <p:spPr>
          <a:xfrm flipH="1">
            <a:off x="4253435" y="5340805"/>
            <a:ext cx="2468491" cy="275381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581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BD97E4-83AF-9646-9A4B-473D7F716C2B}"/>
              </a:ext>
            </a:extLst>
          </p:cNvPr>
          <p:cNvSpPr/>
          <p:nvPr/>
        </p:nvSpPr>
        <p:spPr>
          <a:xfrm>
            <a:off x="0" y="1437224"/>
            <a:ext cx="11334024" cy="542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92A5C7-B89E-B44C-AD8B-B0704E7B15E4}"/>
              </a:ext>
            </a:extLst>
          </p:cNvPr>
          <p:cNvSpPr txBox="1"/>
          <p:nvPr/>
        </p:nvSpPr>
        <p:spPr>
          <a:xfrm>
            <a:off x="857976" y="942449"/>
            <a:ext cx="7702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vo" panose="02000000000000000000" pitchFamily="2" charset="77"/>
              </a:rPr>
              <a:t>Event Recorder Ruggedized Portable</a:t>
            </a:r>
          </a:p>
        </p:txBody>
      </p:sp>
      <p:pic>
        <p:nvPicPr>
          <p:cNvPr id="3" name="Picture 2" descr="A picture containing case, accessory&#10;&#10;Description automatically generated">
            <a:extLst>
              <a:ext uri="{FF2B5EF4-FFF2-40B4-BE49-F238E27FC236}">
                <a16:creationId xmlns:a16="http://schemas.microsoft.com/office/drawing/2014/main" id="{BECD82E7-1617-4E5D-A930-939584FCD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349" y="1426581"/>
            <a:ext cx="5197620" cy="5438146"/>
          </a:xfrm>
          <a:prstGeom prst="rect">
            <a:avLst/>
          </a:prstGeom>
        </p:spPr>
      </p:pic>
      <p:sp>
        <p:nvSpPr>
          <p:cNvPr id="5" name="Google Shape;223;p10">
            <a:extLst>
              <a:ext uri="{FF2B5EF4-FFF2-40B4-BE49-F238E27FC236}">
                <a16:creationId xmlns:a16="http://schemas.microsoft.com/office/drawing/2014/main" id="{19E34719-1F8E-DA44-85B4-281C4181A6F7}"/>
              </a:ext>
            </a:extLst>
          </p:cNvPr>
          <p:cNvSpPr txBox="1"/>
          <p:nvPr/>
        </p:nvSpPr>
        <p:spPr>
          <a:xfrm>
            <a:off x="6597053" y="1517196"/>
            <a:ext cx="4736971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u="none" strike="noStrike" cap="none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UTILITY POUCH</a:t>
            </a:r>
            <a:endParaRPr sz="1600" b="1" u="none" strike="noStrike" cap="none" dirty="0">
              <a:solidFill>
                <a:schemeClr val="bg1"/>
              </a:solidFill>
              <a:latin typeface="Montserrat" pitchFamily="2" charset="77"/>
              <a:ea typeface="Arial Black"/>
              <a:cs typeface="Arial Black"/>
              <a:sym typeface="Arial Black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Can be used for miscellaneous cables, radios and more</a:t>
            </a:r>
            <a:endParaRPr sz="1600" u="none" strike="noStrike" cap="none" dirty="0">
              <a:solidFill>
                <a:schemeClr val="bg1"/>
              </a:solidFill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u="none" strike="noStrike" cap="none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10.4” TABLET</a:t>
            </a:r>
            <a:endParaRPr sz="1600" b="1" u="none" strike="noStrike" cap="none" dirty="0">
              <a:solidFill>
                <a:schemeClr val="bg1"/>
              </a:solidFill>
              <a:latin typeface="Montserrat" pitchFamily="2" charset="77"/>
              <a:ea typeface="Arial Black"/>
              <a:cs typeface="Arial Black"/>
              <a:sym typeface="Arial Black"/>
            </a:endParaRPr>
          </a:p>
          <a:p>
            <a:pPr marL="457200" lvl="0">
              <a:buClr>
                <a:srgbClr val="000000"/>
              </a:buClr>
              <a:buSzPts val="1800"/>
            </a:pPr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Laser cut foam to fit most consumer grade or rugged tablets running Windows 10</a:t>
            </a:r>
          </a:p>
          <a:p>
            <a:pPr marL="457200" lvl="0">
              <a:buClr>
                <a:srgbClr val="000000"/>
              </a:buClr>
              <a:buSzPts val="1800"/>
            </a:pPr>
            <a:endParaRPr sz="1600" u="none" strike="noStrike" cap="none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AXIS M5065 PTZ CAMERA</a:t>
            </a:r>
            <a:endParaRPr sz="1600" b="1" u="none" strike="noStrike" cap="none" dirty="0">
              <a:solidFill>
                <a:schemeClr val="bg1"/>
              </a:solidFill>
              <a:latin typeface="Montserrat" pitchFamily="2" charset="77"/>
              <a:ea typeface="Arial Black"/>
              <a:cs typeface="Arial Black"/>
              <a:sym typeface="Arial Black"/>
            </a:endParaRPr>
          </a:p>
          <a:p>
            <a:pPr lvl="1" fontAlgn="base"/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Network Camera is a discreet, palm-sized PTZ camera that fits in anywhere with a built-in microphone</a:t>
            </a:r>
          </a:p>
          <a:p>
            <a:pPr lvl="1" fontAlgn="base"/>
            <a:endParaRPr sz="1600" u="none" strike="noStrike" cap="none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u="none" strike="noStrike" cap="none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AXIS M1135 CAMERA</a:t>
            </a:r>
          </a:p>
          <a:p>
            <a:pPr lvl="1">
              <a:buClr>
                <a:schemeClr val="bg1"/>
              </a:buClr>
              <a:buSzPts val="1800"/>
            </a:pPr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Compact network camera that delivers superb image quality in 2 MP resolution with a built-in microphone</a:t>
            </a:r>
            <a:endParaRPr sz="1600" u="none" strike="noStrike" cap="none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246C939-A4EF-064B-B105-67BE383BF16B}"/>
              </a:ext>
            </a:extLst>
          </p:cNvPr>
          <p:cNvCxnSpPr>
            <a:cxnSpLocks/>
          </p:cNvCxnSpPr>
          <p:nvPr/>
        </p:nvCxnSpPr>
        <p:spPr>
          <a:xfrm flipH="1">
            <a:off x="3386230" y="1669517"/>
            <a:ext cx="3356734" cy="79051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2A7C502-8A07-1E48-A1D5-99049682B1DF}"/>
              </a:ext>
            </a:extLst>
          </p:cNvPr>
          <p:cNvCxnSpPr>
            <a:cxnSpLocks/>
          </p:cNvCxnSpPr>
          <p:nvPr/>
        </p:nvCxnSpPr>
        <p:spPr>
          <a:xfrm flipH="1">
            <a:off x="4796176" y="2647551"/>
            <a:ext cx="1946788" cy="144070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0FE7CA9-961A-FF42-B5D7-F64380DFC495}"/>
              </a:ext>
            </a:extLst>
          </p:cNvPr>
          <p:cNvCxnSpPr>
            <a:cxnSpLocks/>
          </p:cNvCxnSpPr>
          <p:nvPr/>
        </p:nvCxnSpPr>
        <p:spPr>
          <a:xfrm flipH="1">
            <a:off x="2766798" y="3864077"/>
            <a:ext cx="3976166" cy="1014689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7E0F09-D84E-B340-B33A-72EBE3EB9281}"/>
              </a:ext>
            </a:extLst>
          </p:cNvPr>
          <p:cNvCxnSpPr>
            <a:cxnSpLocks/>
          </p:cNvCxnSpPr>
          <p:nvPr/>
        </p:nvCxnSpPr>
        <p:spPr>
          <a:xfrm flipH="1">
            <a:off x="3126658" y="5093465"/>
            <a:ext cx="3589959" cy="9501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059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;p8">
            <a:extLst>
              <a:ext uri="{FF2B5EF4-FFF2-40B4-BE49-F238E27FC236}">
                <a16:creationId xmlns:a16="http://schemas.microsoft.com/office/drawing/2014/main" id="{D9F869F0-083B-0145-8066-01CE312429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9420" y="978483"/>
            <a:ext cx="799165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vo" panose="02000000000000000000" pitchFamily="2" charset="77"/>
                <a:ea typeface="Calibri"/>
                <a:cs typeface="Calibri"/>
                <a:sym typeface="Calibri"/>
              </a:rPr>
              <a:t>Data-Central Key Features</a:t>
            </a:r>
            <a:endParaRPr kumimoji="0" sz="28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vo" panose="02000000000000000000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156;p8">
            <a:extLst>
              <a:ext uri="{FF2B5EF4-FFF2-40B4-BE49-F238E27FC236}">
                <a16:creationId xmlns:a16="http://schemas.microsoft.com/office/drawing/2014/main" id="{79CE6333-A4D8-FB44-AF28-624AACEFC75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199" y="1618058"/>
            <a:ext cx="8545945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1800"/>
              <a:buFont typeface="Arial"/>
              <a:buChar char="•"/>
              <a:defRPr/>
            </a:pPr>
            <a:r>
              <a:rPr lang="en-US" sz="2000" kern="0" dirty="0">
                <a:latin typeface="Montserrat Medium" pitchFamily="2" charset="77"/>
                <a:cs typeface="Calibri"/>
                <a:sym typeface="Calibri"/>
              </a:rPr>
              <a:t>Provides data and media services to existing backend Evidence Management Solutions customers already own (DEMS / CMS)</a:t>
            </a:r>
            <a:endParaRPr kumimoji="0" lang="en-US" sz="20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1800"/>
              <a:buFont typeface="Arial"/>
              <a:buChar char="•"/>
              <a:defRPr/>
            </a:pPr>
            <a:r>
              <a:rPr lang="en-US" sz="2000" kern="0" dirty="0">
                <a:latin typeface="Montserrat Medium" pitchFamily="2" charset="77"/>
                <a:cs typeface="Calibri"/>
                <a:sym typeface="Calibri"/>
              </a:rPr>
              <a:t>Automated evidence/metadata extraction and package creation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1800"/>
              <a:buNone/>
              <a:defRPr/>
            </a:pPr>
            <a:endParaRPr kumimoji="0" lang="en-US" sz="20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 Medium" pitchFamily="2" charset="77"/>
              <a:cs typeface="Calibri"/>
              <a:sym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1800"/>
              <a:buFont typeface="Arial"/>
              <a:buChar char="•"/>
              <a:defRPr/>
            </a:pPr>
            <a:r>
              <a:rPr lang="en-US" sz="2000" kern="0" dirty="0">
                <a:latin typeface="Montserrat Medium" pitchFamily="2" charset="77"/>
                <a:cs typeface="Calibri"/>
                <a:sym typeface="Arial"/>
              </a:rPr>
              <a:t>Migrate from old software systems and eliminate risky silos of old technology away from aging/obsolete secondary devices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1800"/>
              <a:buFont typeface="Arial"/>
              <a:buChar char="•"/>
              <a:defRPr/>
            </a:pPr>
            <a:endParaRPr kumimoji="0" lang="en-US" sz="20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 Medium" pitchFamily="2" charset="77"/>
              <a:cs typeface="Calibri"/>
              <a:sym typeface="Arial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1800"/>
              <a:buFont typeface="Arial"/>
              <a:buChar char="•"/>
              <a:defRPr/>
            </a:pPr>
            <a:r>
              <a:rPr lang="en-US" sz="2000" kern="0" dirty="0">
                <a:latin typeface="Montserrat Medium" pitchFamily="2" charset="77"/>
                <a:cs typeface="Calibri"/>
                <a:sym typeface="Arial"/>
              </a:rPr>
              <a:t>Automated evidence packaging from third-party systems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1800"/>
              <a:buFont typeface="Arial"/>
              <a:buChar char="•"/>
              <a:defRPr/>
            </a:pPr>
            <a:endParaRPr kumimoji="0" lang="en-US" sz="24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 Medium" pitchFamily="2" charset="77"/>
              <a:cs typeface="Calibri"/>
              <a:sym typeface="Arial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1800"/>
              <a:buFont typeface="Arial"/>
              <a:buChar char="•"/>
              <a:defRPr/>
            </a:pPr>
            <a:r>
              <a:rPr lang="en-US" sz="2000" kern="0" dirty="0">
                <a:latin typeface="Montserrat Medium" pitchFamily="2" charset="77"/>
                <a:cs typeface="Calibri"/>
                <a:sym typeface="Arial"/>
              </a:rPr>
              <a:t>Support for 100’s of proprietary video file formats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1800"/>
              <a:buFont typeface="Arial"/>
              <a:buChar char="•"/>
              <a:defRPr/>
            </a:pPr>
            <a:endParaRPr kumimoji="0" lang="en-US" sz="20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 Medium" pitchFamily="2" charset="77"/>
              <a:cs typeface="Calibri"/>
              <a:sym typeface="Arial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1800"/>
              <a:buFont typeface="Arial"/>
              <a:buChar char="•"/>
              <a:defRPr/>
            </a:pPr>
            <a:r>
              <a:rPr lang="en-US" sz="2000" kern="0" dirty="0">
                <a:latin typeface="Montserrat Medium" pitchFamily="2" charset="77"/>
                <a:cs typeface="Calibri"/>
                <a:sym typeface="Arial"/>
              </a:rPr>
              <a:t>Support for direct client workflows for VMS, RMS and CAD systems</a:t>
            </a:r>
            <a:endParaRPr kumimoji="0" lang="en-US" sz="20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 Medium" pitchFamily="2" charset="77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989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;p8">
            <a:extLst>
              <a:ext uri="{FF2B5EF4-FFF2-40B4-BE49-F238E27FC236}">
                <a16:creationId xmlns:a16="http://schemas.microsoft.com/office/drawing/2014/main" id="{D9F869F0-083B-0145-8066-01CE312429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9420" y="978483"/>
            <a:ext cx="84800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vo" panose="02000000000000000000" pitchFamily="2" charset="77"/>
                <a:ea typeface="Calibri"/>
                <a:cs typeface="Calibri"/>
                <a:sym typeface="Calibri"/>
              </a:rPr>
              <a:t>The Data-Central </a:t>
            </a:r>
            <a:r>
              <a:rPr lang="en-US" sz="2800" b="1" kern="0" dirty="0">
                <a:latin typeface="Arvo" panose="02000000000000000000" pitchFamily="2" charset="77"/>
                <a:ea typeface="Calibri"/>
                <a:cs typeface="Calibri"/>
                <a:sym typeface="Calibri"/>
              </a:rPr>
              <a:t>Business Model</a:t>
            </a:r>
            <a:endParaRPr kumimoji="0" sz="28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vo" panose="02000000000000000000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5" name="Google Shape;156;p8">
            <a:extLst>
              <a:ext uri="{FF2B5EF4-FFF2-40B4-BE49-F238E27FC236}">
                <a16:creationId xmlns:a16="http://schemas.microsoft.com/office/drawing/2014/main" id="{79CE6333-A4D8-FB44-AF28-624AACEFC75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20437" y="1618058"/>
            <a:ext cx="8986982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ts val="1800"/>
              <a:defRPr/>
            </a:pP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Medium" pitchFamily="2" charset="77"/>
                <a:ea typeface="Arial"/>
                <a:cs typeface="Calibri"/>
                <a:sym typeface="Calibri"/>
              </a:rPr>
              <a:t>Data-Central Software is “SAS” or service-based model 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ts val="1800"/>
              <a:defRPr/>
            </a:pPr>
            <a:r>
              <a:rPr lang="en-US" sz="2000" b="1" kern="0" dirty="0">
                <a:latin typeface="Montserrat Medium" pitchFamily="2" charset="77"/>
                <a:ea typeface="Arial"/>
                <a:cs typeface="Calibri"/>
                <a:sym typeface="Calibri"/>
              </a:rPr>
              <a:t>It is an Enterprise License that can be installed anywhere Digital Evidence is captured, managed, disclosed, or distributed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ts val="1800"/>
              <a:defRPr/>
            </a:pPr>
            <a:r>
              <a:rPr lang="en-US" sz="2000" b="1" kern="0" dirty="0">
                <a:latin typeface="Montserrat Medium" pitchFamily="2" charset="77"/>
                <a:ea typeface="Arial"/>
                <a:cs typeface="Calibri"/>
                <a:sym typeface="Calibri"/>
              </a:rPr>
              <a:t>Customers pay per GB consumed in managing and converting Digital Media Evidence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ts val="1800"/>
              <a:defRPr/>
            </a:pPr>
            <a:r>
              <a:rPr lang="en-US" sz="2000" b="1" kern="0" dirty="0">
                <a:latin typeface="Montserrat Medium" pitchFamily="2" charset="77"/>
                <a:ea typeface="Arial"/>
                <a:cs typeface="Calibri"/>
                <a:sym typeface="Calibri"/>
              </a:rPr>
              <a:t>Like a data phone plan, customers purchase blocks of data and are tracked and notified on the status of their account balance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ts val="1800"/>
              <a:defRPr/>
            </a:pPr>
            <a:r>
              <a:rPr lang="en-US" sz="2000" b="1" kern="0" dirty="0">
                <a:latin typeface="Montserrat Medium" pitchFamily="2" charset="77"/>
                <a:ea typeface="Arial"/>
                <a:cs typeface="Calibri"/>
                <a:sym typeface="Calibri"/>
              </a:rPr>
              <a:t>OPEX procurement instead of CAPEX purchases for convenience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ts val="1800"/>
              <a:defRPr/>
            </a:pPr>
            <a:endParaRPr kumimoji="0" lang="en-US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77"/>
              <a:ea typeface="Arial"/>
              <a:cs typeface="Calibri"/>
              <a:sym typeface="Calibri"/>
            </a:endParaRP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ts val="1800"/>
              <a:buFont typeface="Arial"/>
              <a:buChar char="•"/>
              <a:defRPr/>
            </a:pPr>
            <a:endParaRPr kumimoji="0" lang="en-US" sz="20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 Medium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084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DCF6BCC-DD8C-46DB-164D-75DEB18CB292}"/>
              </a:ext>
            </a:extLst>
          </p:cNvPr>
          <p:cNvSpPr/>
          <p:nvPr/>
        </p:nvSpPr>
        <p:spPr>
          <a:xfrm>
            <a:off x="0" y="1435750"/>
            <a:ext cx="11338436" cy="542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AA7C2E-C021-4E15-B067-F2147E44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776" y="1000419"/>
            <a:ext cx="10515600" cy="52602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vo" panose="02000000000000000000" pitchFamily="2" charset="77"/>
              </a:rPr>
              <a:t>Data-Central Architecture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6B3D9A-3B15-BB4D-AAFE-D292D2DFE229}"/>
              </a:ext>
            </a:extLst>
          </p:cNvPr>
          <p:cNvGrpSpPr/>
          <p:nvPr/>
        </p:nvGrpSpPr>
        <p:grpSpPr>
          <a:xfrm>
            <a:off x="6125907" y="2053439"/>
            <a:ext cx="1501913" cy="1550979"/>
            <a:chOff x="737704" y="2647965"/>
            <a:chExt cx="1501913" cy="155097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A815C61-CA44-C84E-9A4F-6B4025C8C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/>
          </p:blipFill>
          <p:spPr bwMode="auto">
            <a:xfrm>
              <a:off x="737704" y="2647965"/>
              <a:ext cx="1501913" cy="979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B0F314-F52D-0947-A232-3D70046CC8F7}"/>
                </a:ext>
              </a:extLst>
            </p:cNvPr>
            <p:cNvSpPr txBox="1"/>
            <p:nvPr/>
          </p:nvSpPr>
          <p:spPr>
            <a:xfrm>
              <a:off x="969928" y="3614169"/>
              <a:ext cx="10374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Medium" pitchFamily="2" charset="77"/>
                </a:rPr>
                <a:t>Cloud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Medium" pitchFamily="2" charset="77"/>
                </a:rPr>
                <a:t>Services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91320AE-C756-2049-8A6A-628BBD9119F8}"/>
              </a:ext>
            </a:extLst>
          </p:cNvPr>
          <p:cNvGrpSpPr/>
          <p:nvPr/>
        </p:nvGrpSpPr>
        <p:grpSpPr>
          <a:xfrm>
            <a:off x="6258332" y="3955301"/>
            <a:ext cx="1140057" cy="1299284"/>
            <a:chOff x="671095" y="5210097"/>
            <a:chExt cx="1140057" cy="1299284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96F3FD27-EEEC-E248-A10D-EA030C037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720423" y="5210097"/>
              <a:ext cx="1041400" cy="656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4D82C8C-E697-184A-A83F-50597F57F46B}"/>
                </a:ext>
              </a:extLst>
            </p:cNvPr>
            <p:cNvSpPr txBox="1"/>
            <p:nvPr/>
          </p:nvSpPr>
          <p:spPr>
            <a:xfrm>
              <a:off x="671095" y="5924606"/>
              <a:ext cx="11400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Medium" pitchFamily="2" charset="77"/>
                </a:rPr>
                <a:t>On-prem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Medium" pitchFamily="2" charset="77"/>
                </a:rPr>
                <a:t>Services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D33CFF-37DF-E243-9AB5-6D18BAB7665B}"/>
              </a:ext>
            </a:extLst>
          </p:cNvPr>
          <p:cNvGrpSpPr/>
          <p:nvPr/>
        </p:nvGrpSpPr>
        <p:grpSpPr>
          <a:xfrm>
            <a:off x="4243335" y="3448127"/>
            <a:ext cx="1651455" cy="1074691"/>
            <a:chOff x="2203214" y="5305106"/>
            <a:chExt cx="1651455" cy="1074691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66700F3E-34F0-DB43-BAC6-B692D57AD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2203214" y="5305106"/>
              <a:ext cx="1651455" cy="71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6F80A6-BE4B-9E47-91A3-81B4602BE685}"/>
                </a:ext>
              </a:extLst>
            </p:cNvPr>
            <p:cNvSpPr txBox="1"/>
            <p:nvPr/>
          </p:nvSpPr>
          <p:spPr>
            <a:xfrm>
              <a:off x="2459033" y="6041243"/>
              <a:ext cx="1140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Medium" pitchFamily="2" charset="77"/>
                </a:rPr>
                <a:t>Client UI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E53F0F7-A63E-724F-A2E9-8BD68AF256BB}"/>
              </a:ext>
            </a:extLst>
          </p:cNvPr>
          <p:cNvGrpSpPr/>
          <p:nvPr/>
        </p:nvGrpSpPr>
        <p:grpSpPr>
          <a:xfrm>
            <a:off x="639441" y="2124652"/>
            <a:ext cx="1244251" cy="1363683"/>
            <a:chOff x="2977394" y="1881852"/>
            <a:chExt cx="1506326" cy="1519296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id="{4A092AD2-6815-4F47-9170-AA357AF8A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3257207" y="1881852"/>
              <a:ext cx="946701" cy="765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7BF3F6F-3306-EE49-AEBB-C9CEC26EC0D5}"/>
                </a:ext>
              </a:extLst>
            </p:cNvPr>
            <p:cNvSpPr txBox="1"/>
            <p:nvPr/>
          </p:nvSpPr>
          <p:spPr>
            <a:xfrm>
              <a:off x="2977394" y="2681063"/>
              <a:ext cx="1506326" cy="720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Medium" pitchFamily="2" charset="77"/>
                </a:rPr>
                <a:t>Video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Medium" pitchFamily="2" charset="77"/>
                </a:rPr>
                <a:t>Management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Medium" pitchFamily="2" charset="77"/>
                </a:rPr>
                <a:t>System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BBE5574-860E-7348-A6E2-AC63958292FB}"/>
              </a:ext>
            </a:extLst>
          </p:cNvPr>
          <p:cNvGrpSpPr/>
          <p:nvPr/>
        </p:nvGrpSpPr>
        <p:grpSpPr>
          <a:xfrm>
            <a:off x="1870923" y="2208732"/>
            <a:ext cx="1244251" cy="1285533"/>
            <a:chOff x="4023932" y="1907962"/>
            <a:chExt cx="1506326" cy="1432226"/>
          </a:xfrm>
        </p:grpSpPr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id="{11A58880-FF9C-AD4E-AA3D-A7976ACC25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4361061" y="1907962"/>
              <a:ext cx="843527" cy="672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1399781-8B2C-974A-97A2-0C36B566F46C}"/>
                </a:ext>
              </a:extLst>
            </p:cNvPr>
            <p:cNvSpPr txBox="1"/>
            <p:nvPr/>
          </p:nvSpPr>
          <p:spPr>
            <a:xfrm>
              <a:off x="4023932" y="2620104"/>
              <a:ext cx="1506326" cy="720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Medium" pitchFamily="2" charset="77"/>
                </a:rPr>
                <a:t>Photo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Medium" pitchFamily="2" charset="77"/>
                </a:rPr>
                <a:t>Management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Medium" pitchFamily="2" charset="77"/>
                </a:rPr>
                <a:t>System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1FAF3EA-29BD-5642-B371-E0F5610014F4}"/>
              </a:ext>
            </a:extLst>
          </p:cNvPr>
          <p:cNvGrpSpPr/>
          <p:nvPr/>
        </p:nvGrpSpPr>
        <p:grpSpPr>
          <a:xfrm>
            <a:off x="2043156" y="3703265"/>
            <a:ext cx="840629" cy="1014132"/>
            <a:chOff x="5185272" y="2141986"/>
            <a:chExt cx="856105" cy="1009775"/>
          </a:xfrm>
        </p:grpSpPr>
        <p:pic>
          <p:nvPicPr>
            <p:cNvPr id="63" name="Picture 12">
              <a:extLst>
                <a:ext uri="{FF2B5EF4-FFF2-40B4-BE49-F238E27FC236}">
                  <a16:creationId xmlns:a16="http://schemas.microsoft.com/office/drawing/2014/main" id="{8EAAD549-01AC-0D4A-94CF-8E9418933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5185272" y="2141986"/>
              <a:ext cx="792486" cy="493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39AA1EA-E144-9545-A97B-76061ED2B021}"/>
                </a:ext>
              </a:extLst>
            </p:cNvPr>
            <p:cNvSpPr txBox="1"/>
            <p:nvPr/>
          </p:nvSpPr>
          <p:spPr>
            <a:xfrm>
              <a:off x="5236220" y="2692079"/>
              <a:ext cx="805157" cy="459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Medium" pitchFamily="2" charset="77"/>
                </a:rPr>
                <a:t>Thumb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Medium" pitchFamily="2" charset="77"/>
                </a:rPr>
                <a:t>Drives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4F9E14B-53E6-F049-8227-900FB7A1FFBF}"/>
              </a:ext>
            </a:extLst>
          </p:cNvPr>
          <p:cNvGrpSpPr/>
          <p:nvPr/>
        </p:nvGrpSpPr>
        <p:grpSpPr>
          <a:xfrm>
            <a:off x="766966" y="3685006"/>
            <a:ext cx="880540" cy="981421"/>
            <a:chOff x="6041890" y="2031551"/>
            <a:chExt cx="896751" cy="977205"/>
          </a:xfrm>
        </p:grpSpPr>
        <p:pic>
          <p:nvPicPr>
            <p:cNvPr id="66" name="Picture 14">
              <a:extLst>
                <a:ext uri="{FF2B5EF4-FFF2-40B4-BE49-F238E27FC236}">
                  <a16:creationId xmlns:a16="http://schemas.microsoft.com/office/drawing/2014/main" id="{410D6DAA-8DB2-4A49-A453-ED69D78CB4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6041890" y="2031551"/>
              <a:ext cx="884464" cy="593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2A52D3A-3918-A74B-B327-ED1ADEBCD629}"/>
                </a:ext>
              </a:extLst>
            </p:cNvPr>
            <p:cNvSpPr txBox="1"/>
            <p:nvPr/>
          </p:nvSpPr>
          <p:spPr>
            <a:xfrm>
              <a:off x="6084509" y="2732947"/>
              <a:ext cx="854132" cy="275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Medium" pitchFamily="2" charset="77"/>
                </a:rPr>
                <a:t>CD/DVD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A48EDCE-EF5F-F241-B13D-35D560C6F6EF}"/>
              </a:ext>
            </a:extLst>
          </p:cNvPr>
          <p:cNvGrpSpPr/>
          <p:nvPr/>
        </p:nvGrpSpPr>
        <p:grpSpPr>
          <a:xfrm>
            <a:off x="682521" y="4871912"/>
            <a:ext cx="1037615" cy="1140409"/>
            <a:chOff x="7110247" y="1982798"/>
            <a:chExt cx="1056717" cy="1135512"/>
          </a:xfrm>
        </p:grpSpPr>
        <p:pic>
          <p:nvPicPr>
            <p:cNvPr id="69" name="Picture 16">
              <a:extLst>
                <a:ext uri="{FF2B5EF4-FFF2-40B4-BE49-F238E27FC236}">
                  <a16:creationId xmlns:a16="http://schemas.microsoft.com/office/drawing/2014/main" id="{82B5BC07-AB02-B542-BCE6-0DB119C06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>
              <a:off x="7110247" y="1982798"/>
              <a:ext cx="1018165" cy="807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9D02FF8-79E4-E24A-B2F2-30A84C4D8660}"/>
                </a:ext>
              </a:extLst>
            </p:cNvPr>
            <p:cNvSpPr txBox="1"/>
            <p:nvPr/>
          </p:nvSpPr>
          <p:spPr>
            <a:xfrm>
              <a:off x="7208352" y="2842500"/>
              <a:ext cx="958612" cy="27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Medium" pitchFamily="2" charset="77"/>
                </a:rPr>
                <a:t>VHS Tape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BC0FDE4-9A63-1645-B388-779EED82E9F3}"/>
              </a:ext>
            </a:extLst>
          </p:cNvPr>
          <p:cNvGrpSpPr/>
          <p:nvPr/>
        </p:nvGrpSpPr>
        <p:grpSpPr>
          <a:xfrm>
            <a:off x="1970401" y="4874913"/>
            <a:ext cx="984337" cy="1074587"/>
            <a:chOff x="8417301" y="1872163"/>
            <a:chExt cx="1262727" cy="1329064"/>
          </a:xfrm>
        </p:grpSpPr>
        <p:pic>
          <p:nvPicPr>
            <p:cNvPr id="72" name="Picture 18" descr="Lto Ultrium Clip Art at Clker.com - vector clip art online, royalty free &amp;  public domain">
              <a:extLst>
                <a:ext uri="{FF2B5EF4-FFF2-40B4-BE49-F238E27FC236}">
                  <a16:creationId xmlns:a16="http://schemas.microsoft.com/office/drawing/2014/main" id="{4B4A883B-34C9-DA47-9C89-0E222A5A0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7301" y="1872163"/>
              <a:ext cx="1262727" cy="881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D4EC381-F95E-8C49-AAD4-EE3874A27BCD}"/>
                </a:ext>
              </a:extLst>
            </p:cNvPr>
            <p:cNvSpPr txBox="1"/>
            <p:nvPr/>
          </p:nvSpPr>
          <p:spPr>
            <a:xfrm>
              <a:off x="8477953" y="2858631"/>
              <a:ext cx="1176650" cy="342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Medium" pitchFamily="2" charset="77"/>
                </a:rPr>
                <a:t>LTO Tape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93E8D3D-7E31-2A4D-8C8C-55665CB64B3B}"/>
              </a:ext>
            </a:extLst>
          </p:cNvPr>
          <p:cNvGrpSpPr/>
          <p:nvPr/>
        </p:nvGrpSpPr>
        <p:grpSpPr>
          <a:xfrm>
            <a:off x="9076744" y="2015216"/>
            <a:ext cx="864463" cy="1136089"/>
            <a:chOff x="8327933" y="4168881"/>
            <a:chExt cx="1149095" cy="1377199"/>
          </a:xfrm>
        </p:grpSpPr>
        <p:pic>
          <p:nvPicPr>
            <p:cNvPr id="76" name="Picture 20" descr="Digital Evidence Manager">
              <a:extLst>
                <a:ext uri="{FF2B5EF4-FFF2-40B4-BE49-F238E27FC236}">
                  <a16:creationId xmlns:a16="http://schemas.microsoft.com/office/drawing/2014/main" id="{7FC1A09E-1567-F84B-831D-CD8E99CFFC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7933" y="4168881"/>
              <a:ext cx="1018165" cy="917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0773486-BCA9-4D4E-804D-D4A91E2E22CF}"/>
                </a:ext>
              </a:extLst>
            </p:cNvPr>
            <p:cNvSpPr txBox="1"/>
            <p:nvPr/>
          </p:nvSpPr>
          <p:spPr>
            <a:xfrm>
              <a:off x="8394155" y="5135675"/>
              <a:ext cx="1082873" cy="410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Medium" pitchFamily="2" charset="77"/>
                </a:rPr>
                <a:t>DEMS</a:t>
              </a:r>
            </a:p>
          </p:txBody>
        </p:sp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7E603C98-56F3-0848-BC8A-E2053180F359}"/>
              </a:ext>
            </a:extLst>
          </p:cNvPr>
          <p:cNvSpPr/>
          <p:nvPr/>
        </p:nvSpPr>
        <p:spPr>
          <a:xfrm>
            <a:off x="3115174" y="3783246"/>
            <a:ext cx="1021404" cy="344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C476C540-C05A-5C40-A987-41B73C9F9979}"/>
              </a:ext>
            </a:extLst>
          </p:cNvPr>
          <p:cNvSpPr/>
          <p:nvPr/>
        </p:nvSpPr>
        <p:spPr>
          <a:xfrm rot="20493636">
            <a:off x="7621388" y="2883485"/>
            <a:ext cx="877147" cy="31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ight Arrow 79">
            <a:extLst>
              <a:ext uri="{FF2B5EF4-FFF2-40B4-BE49-F238E27FC236}">
                <a16:creationId xmlns:a16="http://schemas.microsoft.com/office/drawing/2014/main" id="{0E63876B-8BDD-E945-B45B-1A08F2379100}"/>
              </a:ext>
            </a:extLst>
          </p:cNvPr>
          <p:cNvSpPr/>
          <p:nvPr/>
        </p:nvSpPr>
        <p:spPr>
          <a:xfrm rot="1451026">
            <a:off x="7620705" y="4478628"/>
            <a:ext cx="868702" cy="31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4AD276E-FA01-335E-8C3C-7A4EA048AD84}"/>
              </a:ext>
            </a:extLst>
          </p:cNvPr>
          <p:cNvGrpSpPr/>
          <p:nvPr/>
        </p:nvGrpSpPr>
        <p:grpSpPr>
          <a:xfrm>
            <a:off x="8402700" y="4994042"/>
            <a:ext cx="2302536" cy="1113617"/>
            <a:chOff x="8402700" y="4994042"/>
            <a:chExt cx="2302536" cy="111361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137BC77-FFAD-6674-635A-F1170E1AC80F}"/>
                </a:ext>
              </a:extLst>
            </p:cNvPr>
            <p:cNvGrpSpPr/>
            <p:nvPr/>
          </p:nvGrpSpPr>
          <p:grpSpPr>
            <a:xfrm>
              <a:off x="8402700" y="4994042"/>
              <a:ext cx="626740" cy="1113617"/>
              <a:chOff x="8402700" y="4994042"/>
              <a:chExt cx="626740" cy="111361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EE6D959-DB00-181B-95A9-F58073AC2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/>
            </p:blipFill>
            <p:spPr>
              <a:xfrm>
                <a:off x="8402700" y="5350962"/>
                <a:ext cx="626740" cy="75669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CB10EF8-D60C-FBB1-AC56-F6AE10783598}"/>
                  </a:ext>
                </a:extLst>
              </p:cNvPr>
              <p:cNvSpPr txBox="1"/>
              <p:nvPr/>
            </p:nvSpPr>
            <p:spPr>
              <a:xfrm>
                <a:off x="8422560" y="4994042"/>
                <a:ext cx="5870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Montserrat Medium" pitchFamily="2" charset="77"/>
                  </a:rPr>
                  <a:t>HOT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90B768A-5BB0-87CD-1889-3ED8B3BEAC3A}"/>
                </a:ext>
              </a:extLst>
            </p:cNvPr>
            <p:cNvGrpSpPr/>
            <p:nvPr/>
          </p:nvGrpSpPr>
          <p:grpSpPr>
            <a:xfrm>
              <a:off x="9096774" y="4994042"/>
              <a:ext cx="819455" cy="1113616"/>
              <a:chOff x="9120377" y="4994042"/>
              <a:chExt cx="819455" cy="1113616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DB67075-BCAC-A666-688D-FD72ADA7D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/>
            </p:blipFill>
            <p:spPr>
              <a:xfrm>
                <a:off x="9216734" y="5350961"/>
                <a:ext cx="626740" cy="756697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5B50227-1C87-8623-BC6D-A3A726AA9C18}"/>
                  </a:ext>
                </a:extLst>
              </p:cNvPr>
              <p:cNvSpPr txBox="1"/>
              <p:nvPr/>
            </p:nvSpPr>
            <p:spPr>
              <a:xfrm>
                <a:off x="9120377" y="4994042"/>
                <a:ext cx="8194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Montserrat Medium" pitchFamily="2" charset="77"/>
                  </a:rPr>
                  <a:t>WARM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64E3F56-9CF6-AC48-A429-A287DD6881E4}"/>
                </a:ext>
              </a:extLst>
            </p:cNvPr>
            <p:cNvGrpSpPr/>
            <p:nvPr/>
          </p:nvGrpSpPr>
          <p:grpSpPr>
            <a:xfrm>
              <a:off x="9983564" y="4994042"/>
              <a:ext cx="721672" cy="1113617"/>
              <a:chOff x="9983564" y="4994042"/>
              <a:chExt cx="721672" cy="111361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3EB9EDF-50CF-0AD2-AD7D-1C02A2D34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31030" y="5350961"/>
                <a:ext cx="626740" cy="756698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23B43DE-023C-AFF4-B6AC-00AC9EA5FDD3}"/>
                  </a:ext>
                </a:extLst>
              </p:cNvPr>
              <p:cNvSpPr txBox="1"/>
              <p:nvPr/>
            </p:nvSpPr>
            <p:spPr>
              <a:xfrm>
                <a:off x="9983564" y="4994042"/>
                <a:ext cx="7216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Montserrat Medium" pitchFamily="2" charset="77"/>
                  </a:rPr>
                  <a:t>COLD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494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FC468E3E-A807-454C-A5A9-DAE9BE454B09}"/>
              </a:ext>
            </a:extLst>
          </p:cNvPr>
          <p:cNvSpPr/>
          <p:nvPr/>
        </p:nvSpPr>
        <p:spPr>
          <a:xfrm>
            <a:off x="0" y="1435854"/>
            <a:ext cx="11340418" cy="542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AA7C2E-C021-4E15-B067-F2147E44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1362"/>
            <a:ext cx="10515600" cy="504104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vo" panose="02000000000000000000" pitchFamily="2" charset="77"/>
              </a:rPr>
              <a:t>Data-Central Architecture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262ED7-C6A1-F543-B669-7B02FC52BA5B}"/>
              </a:ext>
            </a:extLst>
          </p:cNvPr>
          <p:cNvSpPr txBox="1"/>
          <p:nvPr/>
        </p:nvSpPr>
        <p:spPr>
          <a:xfrm>
            <a:off x="6426378" y="2142126"/>
            <a:ext cx="44274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As expressed in the image, secondary devices are ingested into </a:t>
            </a:r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Data-</a:t>
            </a:r>
          </a:p>
          <a:p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Central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as a single migration process. Third party software, Video Management</a:t>
            </a:r>
          </a:p>
          <a:p>
            <a:endParaRPr lang="en-US" sz="1600" dirty="0">
              <a:solidFill>
                <a:schemeClr val="bg1"/>
              </a:solidFill>
              <a:latin typeface="Montserrat Medium" pitchFamily="2" charset="77"/>
            </a:endParaRPr>
          </a:p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Systems, Photo Management Systems, and more, may also be ingested</a:t>
            </a:r>
          </a:p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ongoingly as an integration. </a:t>
            </a:r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Data-Central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ingests all digital files, standard and proprietary, as well as entire folder structures while its form is maintained. The files will have metadata added to them, both manually and automatically; EXIF data may be pulled from each file for additional key metadata.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CD736-AC90-0334-C5D7-8667D127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58" y="1492775"/>
            <a:ext cx="4821608" cy="531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6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FC468E3E-A807-454C-A5A9-DAE9BE454B09}"/>
              </a:ext>
            </a:extLst>
          </p:cNvPr>
          <p:cNvSpPr/>
          <p:nvPr/>
        </p:nvSpPr>
        <p:spPr>
          <a:xfrm>
            <a:off x="0" y="1437224"/>
            <a:ext cx="11340418" cy="542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AA7C2E-C021-4E15-B067-F2147E44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1362"/>
            <a:ext cx="10515600" cy="504104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vo" panose="02000000000000000000" pitchFamily="2" charset="77"/>
              </a:rPr>
              <a:t>Data-Central Architecture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262ED7-C6A1-F543-B669-7B02FC52BA5B}"/>
              </a:ext>
            </a:extLst>
          </p:cNvPr>
          <p:cNvSpPr txBox="1"/>
          <p:nvPr/>
        </p:nvSpPr>
        <p:spPr>
          <a:xfrm>
            <a:off x="6330462" y="1889584"/>
            <a:ext cx="44274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One workflow option for </a:t>
            </a:r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Data-Central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is to rewrap proprietary video into</a:t>
            </a:r>
          </a:p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standard MP4 files as expressed in the image below. The process is NOT</a:t>
            </a:r>
          </a:p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transcoding and takes a third of the processing time required by the usual</a:t>
            </a:r>
          </a:p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procedure. Once the files have been rewrapped, any standard media player will be able to play them. </a:t>
            </a:r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Data-Central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is able to handle executable (EXE) files or</a:t>
            </a:r>
          </a:p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any other video files containing multiplexed video (i.e., 2 x 2, 3 x 3, 4 x 4) and will rewrap the video into individual MP4 files. For example, if an EXE file was sent to </a:t>
            </a:r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Data-Central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and it contained a 4 x 4 multiplexed video with a proprietary player, the result would be 16 individual MP4 files.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C73985-61C2-B81C-A04B-77BDCEE360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1767" y="1555850"/>
            <a:ext cx="4569924" cy="519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64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FC468E3E-A807-454C-A5A9-DAE9BE454B09}"/>
              </a:ext>
            </a:extLst>
          </p:cNvPr>
          <p:cNvSpPr/>
          <p:nvPr/>
        </p:nvSpPr>
        <p:spPr>
          <a:xfrm>
            <a:off x="0" y="1437224"/>
            <a:ext cx="11340418" cy="542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AA7C2E-C021-4E15-B067-F2147E44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1362"/>
            <a:ext cx="10515600" cy="504104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vo" panose="02000000000000000000" pitchFamily="2" charset="77"/>
              </a:rPr>
              <a:t>Data-Central Architecture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262ED7-C6A1-F543-B669-7B02FC52BA5B}"/>
              </a:ext>
            </a:extLst>
          </p:cNvPr>
          <p:cNvSpPr txBox="1"/>
          <p:nvPr/>
        </p:nvSpPr>
        <p:spPr>
          <a:xfrm>
            <a:off x="6330462" y="1889584"/>
            <a:ext cx="44274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As expressed in the image, </a:t>
            </a:r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Data-Central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will dynamically run files through different preferred workflows. One workflow option for </a:t>
            </a:r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Data-Central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is</a:t>
            </a:r>
          </a:p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to send the files to other third-party systems, such as a Digital Evidence</a:t>
            </a:r>
          </a:p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Management System, Records Management System, and others. Some files may need to be sent to a forensic enhancement tool to be deblurred, lightened up, redacted, or edited as desired. Lastly, the files could be sent to hot, warm, or cold storage (cloud or on-premises) for long term storage. </a:t>
            </a:r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Data-Central</a:t>
            </a:r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 will also create a parent-child relationship between the original file and the newly created MP4, to be treated and moved as one unit.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9DC2A-B0C0-35C5-81EF-D61295DB70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7614" y="1480059"/>
            <a:ext cx="4872146" cy="531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32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9F4E2ADC-F40C-DC45-B3C5-5A0923EEFF48}"/>
              </a:ext>
            </a:extLst>
          </p:cNvPr>
          <p:cNvSpPr/>
          <p:nvPr/>
        </p:nvSpPr>
        <p:spPr>
          <a:xfrm>
            <a:off x="0" y="1437224"/>
            <a:ext cx="11334024" cy="542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6A630356-6155-6044-9523-C4E1D1963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62" y="941199"/>
            <a:ext cx="6890173" cy="612368"/>
          </a:xfrm>
        </p:spPr>
        <p:txBody>
          <a:bodyPr>
            <a:normAutofit/>
          </a:bodyPr>
          <a:lstStyle/>
          <a:p>
            <a:r>
              <a:rPr lang="en-US" sz="2800" b="1" kern="0" dirty="0">
                <a:latin typeface="Arvo" panose="02000000000000000000" pitchFamily="2" charset="77"/>
                <a:ea typeface="Calibri"/>
                <a:cs typeface="Calibri"/>
                <a:sym typeface="Calibri"/>
              </a:rPr>
              <a:t> Secondary Device Archiving </a:t>
            </a:r>
            <a:endParaRPr lang="en-US" sz="28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2F28C22-020F-2040-8C37-E3ED48240AEC}"/>
              </a:ext>
            </a:extLst>
          </p:cNvPr>
          <p:cNvGrpSpPr/>
          <p:nvPr/>
        </p:nvGrpSpPr>
        <p:grpSpPr>
          <a:xfrm>
            <a:off x="6189800" y="1707345"/>
            <a:ext cx="3878745" cy="2679047"/>
            <a:chOff x="6686542" y="1987084"/>
            <a:chExt cx="3878745" cy="267904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08A8691-A993-514A-A0D7-7D9657F126F6}"/>
                </a:ext>
              </a:extLst>
            </p:cNvPr>
            <p:cNvGrpSpPr/>
            <p:nvPr/>
          </p:nvGrpSpPr>
          <p:grpSpPr>
            <a:xfrm>
              <a:off x="6898104" y="2195404"/>
              <a:ext cx="3225092" cy="2150359"/>
              <a:chOff x="6898104" y="2195404"/>
              <a:chExt cx="3225092" cy="2150359"/>
            </a:xfrm>
          </p:grpSpPr>
          <p:pic>
            <p:nvPicPr>
              <p:cNvPr id="40" name="Picture 39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EDF052A5-501A-E04C-B1A8-DF3909C9D2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62021" y="3723463"/>
                <a:ext cx="889000" cy="622300"/>
              </a:xfrm>
              <a:prstGeom prst="rect">
                <a:avLst/>
              </a:prstGeom>
            </p:spPr>
          </p:pic>
          <p:pic>
            <p:nvPicPr>
              <p:cNvPr id="41" name="Picture 40" descr="Icon&#10;&#10;Description automatically generated">
                <a:extLst>
                  <a:ext uri="{FF2B5EF4-FFF2-40B4-BE49-F238E27FC236}">
                    <a16:creationId xmlns:a16="http://schemas.microsoft.com/office/drawing/2014/main" id="{151C4108-CC91-D84D-8DF1-13173D4D99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42603" y="2195404"/>
                <a:ext cx="1019417" cy="1019417"/>
              </a:xfrm>
              <a:prstGeom prst="rect">
                <a:avLst/>
              </a:prstGeom>
            </p:spPr>
          </p:pic>
          <p:pic>
            <p:nvPicPr>
              <p:cNvPr id="42" name="Picture 41" descr="Icon&#10;&#10;Description automatically generated">
                <a:extLst>
                  <a:ext uri="{FF2B5EF4-FFF2-40B4-BE49-F238E27FC236}">
                    <a16:creationId xmlns:a16="http://schemas.microsoft.com/office/drawing/2014/main" id="{C4EACFF9-6E47-B748-85CD-561B1B5A3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98104" y="3159811"/>
                <a:ext cx="889001" cy="889001"/>
              </a:xfrm>
              <a:prstGeom prst="rect">
                <a:avLst/>
              </a:prstGeom>
            </p:spPr>
          </p:pic>
          <p:pic>
            <p:nvPicPr>
              <p:cNvPr id="43" name="Picture 42" descr="Logo&#10;&#10;Description automatically generated">
                <a:extLst>
                  <a:ext uri="{FF2B5EF4-FFF2-40B4-BE49-F238E27FC236}">
                    <a16:creationId xmlns:a16="http://schemas.microsoft.com/office/drawing/2014/main" id="{76CA3576-9B0F-224E-A734-9A4A43F7CE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22992" y="2648223"/>
                <a:ext cx="1600204" cy="889002"/>
              </a:xfrm>
              <a:prstGeom prst="rect">
                <a:avLst/>
              </a:prstGeom>
            </p:spPr>
          </p:pic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65FFEE2-2377-FB4B-859B-4E5874636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686542" y="1987084"/>
              <a:ext cx="3878745" cy="2679047"/>
            </a:xfrm>
            <a:prstGeom prst="rect">
              <a:avLst/>
            </a:prstGeom>
          </p:spPr>
        </p:pic>
      </p:grpSp>
      <p:sp>
        <p:nvSpPr>
          <p:cNvPr id="44" name="Google Shape;216;p9">
            <a:extLst>
              <a:ext uri="{FF2B5EF4-FFF2-40B4-BE49-F238E27FC236}">
                <a16:creationId xmlns:a16="http://schemas.microsoft.com/office/drawing/2014/main" id="{3D01604E-08A0-5440-A52F-66308AADD3EE}"/>
              </a:ext>
            </a:extLst>
          </p:cNvPr>
          <p:cNvSpPr txBox="1"/>
          <p:nvPr/>
        </p:nvSpPr>
        <p:spPr>
          <a:xfrm>
            <a:off x="6421157" y="5169487"/>
            <a:ext cx="3503903" cy="1200288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Records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Patient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Digital Incident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Case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Digital Evidence Management System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Learning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217;p9">
            <a:extLst>
              <a:ext uri="{FF2B5EF4-FFF2-40B4-BE49-F238E27FC236}">
                <a16:creationId xmlns:a16="http://schemas.microsoft.com/office/drawing/2014/main" id="{E0433254-56E7-A144-8411-FAE1E7219CD5}"/>
              </a:ext>
            </a:extLst>
          </p:cNvPr>
          <p:cNvSpPr txBox="1"/>
          <p:nvPr/>
        </p:nvSpPr>
        <p:spPr>
          <a:xfrm>
            <a:off x="6421157" y="4801897"/>
            <a:ext cx="354867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u="none" strike="noStrike" cap="none" dirty="0">
                <a:solidFill>
                  <a:srgbClr val="03929A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3rd PARTY BACKEND INTEGRATIONS</a:t>
            </a:r>
            <a:endParaRPr sz="1400" u="none" strike="noStrike" cap="none" dirty="0">
              <a:solidFill>
                <a:srgbClr val="03929A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B23B6F-90AF-4042-B985-80AB8753D905}"/>
              </a:ext>
            </a:extLst>
          </p:cNvPr>
          <p:cNvSpPr txBox="1"/>
          <p:nvPr/>
        </p:nvSpPr>
        <p:spPr>
          <a:xfrm>
            <a:off x="1822937" y="5865855"/>
            <a:ext cx="164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Light" pitchFamily="2" charset="77"/>
              </a:rPr>
              <a:t>Digital Triage interface for Data-Central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4538EB-322D-5C4A-B578-F22D629B2065}"/>
              </a:ext>
            </a:extLst>
          </p:cNvPr>
          <p:cNvSpPr txBox="1"/>
          <p:nvPr/>
        </p:nvSpPr>
        <p:spPr>
          <a:xfrm>
            <a:off x="3174648" y="5265366"/>
            <a:ext cx="1513718" cy="24622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Light" pitchFamily="2" charset="77"/>
              </a:rPr>
              <a:t>User Metadata entry</a:t>
            </a:r>
          </a:p>
        </p:txBody>
      </p:sp>
      <p:pic>
        <p:nvPicPr>
          <p:cNvPr id="47" name="Picture 8" descr="Server">
            <a:extLst>
              <a:ext uri="{FF2B5EF4-FFF2-40B4-BE49-F238E27FC236}">
                <a16:creationId xmlns:a16="http://schemas.microsoft.com/office/drawing/2014/main" id="{66BE596E-1F92-604A-BA9E-8353C0F75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826" y="4801897"/>
            <a:ext cx="1056822" cy="102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2691C62-033B-3846-9620-DA3623D81D37}"/>
              </a:ext>
            </a:extLst>
          </p:cNvPr>
          <p:cNvGrpSpPr/>
          <p:nvPr/>
        </p:nvGrpSpPr>
        <p:grpSpPr>
          <a:xfrm>
            <a:off x="1582205" y="1905964"/>
            <a:ext cx="1981308" cy="1477193"/>
            <a:chOff x="449689" y="1858551"/>
            <a:chExt cx="1981308" cy="1477193"/>
          </a:xfrm>
        </p:grpSpPr>
        <p:pic>
          <p:nvPicPr>
            <p:cNvPr id="54" name="Picture 53" descr="Map&#10;&#10;Description automatically generated">
              <a:extLst>
                <a:ext uri="{FF2B5EF4-FFF2-40B4-BE49-F238E27FC236}">
                  <a16:creationId xmlns:a16="http://schemas.microsoft.com/office/drawing/2014/main" id="{421DA66A-2C1E-0943-8AD5-3CF4D8A59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622" y="1858551"/>
              <a:ext cx="1442375" cy="957827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F1BC1C6B-D651-0949-AC74-B46151446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9448" y="1981240"/>
              <a:ext cx="841208" cy="851323"/>
            </a:xfrm>
            <a:prstGeom prst="rect">
              <a:avLst/>
            </a:prstGeom>
          </p:spPr>
        </p:pic>
        <p:pic>
          <p:nvPicPr>
            <p:cNvPr id="50" name="Picture 49" descr="A picture containing tape&#10;&#10;Description automatically generated">
              <a:extLst>
                <a:ext uri="{FF2B5EF4-FFF2-40B4-BE49-F238E27FC236}">
                  <a16:creationId xmlns:a16="http://schemas.microsoft.com/office/drawing/2014/main" id="{159AD4EB-93F2-2E48-BD9E-DFE0B2128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9689" y="2361732"/>
              <a:ext cx="1077866" cy="876250"/>
            </a:xfrm>
            <a:prstGeom prst="rect">
              <a:avLst/>
            </a:prstGeom>
          </p:spPr>
        </p:pic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F649D989-5FA9-2D45-A864-A37838612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21517" y="2494536"/>
              <a:ext cx="841208" cy="841208"/>
            </a:xfrm>
            <a:prstGeom prst="rect">
              <a:avLst/>
            </a:prstGeom>
          </p:spPr>
        </p:pic>
      </p:grpSp>
      <p:sp>
        <p:nvSpPr>
          <p:cNvPr id="59" name="Right Arrow 58">
            <a:extLst>
              <a:ext uri="{FF2B5EF4-FFF2-40B4-BE49-F238E27FC236}">
                <a16:creationId xmlns:a16="http://schemas.microsoft.com/office/drawing/2014/main" id="{0C73DA38-5ED2-0F47-9B25-2E03044DF597}"/>
              </a:ext>
            </a:extLst>
          </p:cNvPr>
          <p:cNvSpPr/>
          <p:nvPr/>
        </p:nvSpPr>
        <p:spPr>
          <a:xfrm rot="5400000">
            <a:off x="2365339" y="4040106"/>
            <a:ext cx="690880" cy="263091"/>
          </a:xfrm>
          <a:prstGeom prst="rightArrow">
            <a:avLst/>
          </a:prstGeom>
          <a:solidFill>
            <a:srgbClr val="03929A"/>
          </a:solidFill>
          <a:ln>
            <a:solidFill>
              <a:srgbClr val="039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ED5CE171-531E-C047-A4A0-60C8221C40E4}"/>
              </a:ext>
            </a:extLst>
          </p:cNvPr>
          <p:cNvSpPr/>
          <p:nvPr/>
        </p:nvSpPr>
        <p:spPr>
          <a:xfrm rot="20228377">
            <a:off x="3656432" y="4276208"/>
            <a:ext cx="2598103" cy="263091"/>
          </a:xfrm>
          <a:prstGeom prst="rightArrow">
            <a:avLst/>
          </a:prstGeom>
          <a:solidFill>
            <a:srgbClr val="03929A"/>
          </a:solidFill>
          <a:ln>
            <a:solidFill>
              <a:srgbClr val="039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326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7324E4C2-28AC-144F-99A0-8A553AF0FBE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444413"/>
            <a:ext cx="9036170" cy="466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</a:pPr>
            <a:r>
              <a:rPr lang="en-US" sz="2000" u="none" strike="noStrike" cap="none" dirty="0">
                <a:latin typeface="Montserrat Medium" pitchFamily="2" charset="77"/>
                <a:ea typeface="Arial Black"/>
                <a:cs typeface="Arial Black"/>
                <a:sym typeface="Arial Black"/>
              </a:rPr>
              <a:t>Former NBA Executive; NJ Nets</a:t>
            </a:r>
            <a:endParaRPr sz="2000" u="none" strike="noStrike" cap="none" dirty="0"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</a:pPr>
            <a:r>
              <a:rPr lang="en-US" sz="2000" u="none" strike="noStrike" cap="none" dirty="0">
                <a:latin typeface="Montserrat Medium" pitchFamily="2" charset="77"/>
                <a:ea typeface="Arial Black"/>
                <a:cs typeface="Arial Black"/>
                <a:sym typeface="Arial Black"/>
              </a:rPr>
              <a:t>Executive of Avid Sports; Sold to Pinnacle Systems in 2000</a:t>
            </a:r>
            <a:endParaRPr sz="2000" u="none" strike="noStrike" cap="none" dirty="0"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</a:pPr>
            <a:r>
              <a:rPr lang="en-US" sz="2000" u="none" strike="noStrike" cap="none" dirty="0">
                <a:latin typeface="Montserrat Medium" pitchFamily="2" charset="77"/>
                <a:ea typeface="Arial Black"/>
                <a:cs typeface="Arial Black"/>
                <a:sym typeface="Arial Black"/>
              </a:rPr>
              <a:t>VP/GM of Pinnacle International Broadcast News and Sports</a:t>
            </a:r>
            <a:endParaRPr sz="2000" u="none" strike="noStrike" cap="none" dirty="0"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</a:pPr>
            <a:r>
              <a:rPr lang="en-US" sz="2000" u="none" strike="noStrike" cap="none" dirty="0">
                <a:latin typeface="Montserrat Medium" pitchFamily="2" charset="77"/>
                <a:ea typeface="Arial Black"/>
                <a:cs typeface="Arial Black"/>
                <a:sym typeface="Arial Black"/>
              </a:rPr>
              <a:t>Patent Signal Capture and Distribution System; US6378132B1</a:t>
            </a:r>
            <a:endParaRPr sz="2000" u="none" strike="noStrike" cap="none" dirty="0"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</a:pPr>
            <a:r>
              <a:rPr lang="en-US" sz="2000" u="none" strike="noStrike" cap="none" dirty="0">
                <a:latin typeface="Montserrat Medium" pitchFamily="2" charset="77"/>
                <a:ea typeface="Arial Black"/>
                <a:cs typeface="Arial Black"/>
                <a:sym typeface="Arial Black"/>
              </a:rPr>
              <a:t>CEO of Representing Emerging Products LLC; Consulting Firm</a:t>
            </a:r>
            <a:endParaRPr sz="2000" u="none" strike="noStrike" cap="none" dirty="0"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</a:pPr>
            <a:r>
              <a:rPr lang="en-US" sz="2000" u="none" strike="noStrike" cap="none" dirty="0">
                <a:latin typeface="Montserrat Medium" pitchFamily="2" charset="77"/>
                <a:ea typeface="Arial Black"/>
                <a:cs typeface="Arial Black"/>
                <a:sym typeface="Arial Black"/>
              </a:rPr>
              <a:t>SVP Sales and Marketing MediaSolv</a:t>
            </a:r>
            <a:endParaRPr sz="2000" u="none" strike="noStrike" cap="none" dirty="0"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</a:pPr>
            <a:r>
              <a:rPr lang="en-US" sz="2000" u="none" strike="noStrike" cap="none" dirty="0">
                <a:latin typeface="Montserrat Medium" pitchFamily="2" charset="77"/>
                <a:ea typeface="Arial Black"/>
                <a:cs typeface="Arial Black"/>
                <a:sym typeface="Arial Black"/>
              </a:rPr>
              <a:t>Acquired by Axon; served as Senior Director</a:t>
            </a:r>
            <a:endParaRPr sz="2000" u="none" strike="noStrike" cap="none" dirty="0"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</a:pPr>
            <a:r>
              <a:rPr lang="en-US" sz="2000" u="none" strike="noStrike" cap="none" dirty="0">
                <a:latin typeface="Montserrat Medium" pitchFamily="2" charset="77"/>
                <a:ea typeface="Arial Black"/>
                <a:cs typeface="Arial Black"/>
                <a:sym typeface="Arial Black"/>
              </a:rPr>
              <a:t>Extensive Solutions Sales Experience with Partners, International Channels and Integrators</a:t>
            </a:r>
            <a:endParaRPr sz="2000" u="none" strike="noStrike" cap="none" dirty="0"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285750" marR="0" lvl="0" indent="-146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1800" b="0" i="0" u="none" strike="noStrike" cap="none" dirty="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C817BC-3732-0542-99FF-27476E278DAC}"/>
              </a:ext>
            </a:extLst>
          </p:cNvPr>
          <p:cNvSpPr txBox="1"/>
          <p:nvPr/>
        </p:nvSpPr>
        <p:spPr>
          <a:xfrm>
            <a:off x="838200" y="961756"/>
            <a:ext cx="848020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vo" panose="02000000000000000000" pitchFamily="2" charset="77"/>
                <a:ea typeface="Arial Black"/>
                <a:cs typeface="Arial Black"/>
                <a:sym typeface="Arial Black"/>
              </a:rPr>
              <a:t>Dave “Glove” Glover - Chief Executive Officer</a:t>
            </a:r>
            <a:endParaRPr lang="en-US" sz="2800" b="1" dirty="0">
              <a:solidFill>
                <a:schemeClr val="bg1"/>
              </a:solidFill>
              <a:latin typeface="Arvo" panose="02000000000000000000" pitchFamily="2" charset="77"/>
              <a:ea typeface="Arial"/>
              <a:cs typeface="Arial"/>
              <a:sym typeface="Arial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13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9F4E2ADC-F40C-DC45-B3C5-5A0923EEFF48}"/>
              </a:ext>
            </a:extLst>
          </p:cNvPr>
          <p:cNvSpPr/>
          <p:nvPr/>
        </p:nvSpPr>
        <p:spPr>
          <a:xfrm>
            <a:off x="-5751" y="1440027"/>
            <a:ext cx="11334024" cy="542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6A630356-6155-6044-9523-C4E1D1963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62" y="941199"/>
            <a:ext cx="6890173" cy="612368"/>
          </a:xfrm>
        </p:spPr>
        <p:txBody>
          <a:bodyPr>
            <a:normAutofit/>
          </a:bodyPr>
          <a:lstStyle/>
          <a:p>
            <a:r>
              <a:rPr lang="en-US" sz="2800" b="1" kern="0" dirty="0">
                <a:latin typeface="Arvo" panose="02000000000000000000" pitchFamily="2" charset="77"/>
                <a:ea typeface="Calibri"/>
                <a:cs typeface="Calibri"/>
                <a:sym typeface="Calibri"/>
              </a:rPr>
              <a:t>Migration / Archiving Workflow</a:t>
            </a:r>
            <a:endParaRPr lang="en-US" sz="28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63677B4-0EBC-5140-95AD-71D900430E07}"/>
              </a:ext>
            </a:extLst>
          </p:cNvPr>
          <p:cNvGrpSpPr/>
          <p:nvPr/>
        </p:nvGrpSpPr>
        <p:grpSpPr>
          <a:xfrm>
            <a:off x="1809411" y="4538761"/>
            <a:ext cx="2248336" cy="329878"/>
            <a:chOff x="2020137" y="2445093"/>
            <a:chExt cx="2795458" cy="32987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42EB5AE-03D3-C447-B209-EFE61724FCFD}"/>
                </a:ext>
              </a:extLst>
            </p:cNvPr>
            <p:cNvSpPr/>
            <p:nvPr/>
          </p:nvSpPr>
          <p:spPr>
            <a:xfrm>
              <a:off x="2020137" y="2445093"/>
              <a:ext cx="2795458" cy="329878"/>
            </a:xfrm>
            <a:prstGeom prst="rect">
              <a:avLst/>
            </a:prstGeom>
            <a:solidFill>
              <a:schemeClr val="tx1"/>
            </a:solidFill>
            <a:ln cap="flat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E9D959B-162A-3E40-A23E-0034E47D9635}"/>
                </a:ext>
              </a:extLst>
            </p:cNvPr>
            <p:cNvCxnSpPr>
              <a:cxnSpLocks/>
            </p:cNvCxnSpPr>
            <p:nvPr/>
          </p:nvCxnSpPr>
          <p:spPr>
            <a:xfrm>
              <a:off x="2095368" y="2610032"/>
              <a:ext cx="265176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740030D-922E-CE47-ABC7-F6382522E02B}"/>
              </a:ext>
            </a:extLst>
          </p:cNvPr>
          <p:cNvGrpSpPr/>
          <p:nvPr/>
        </p:nvGrpSpPr>
        <p:grpSpPr>
          <a:xfrm>
            <a:off x="1809411" y="5176089"/>
            <a:ext cx="2226130" cy="329878"/>
            <a:chOff x="2020137" y="2445093"/>
            <a:chExt cx="2795458" cy="32987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4B13BC-1923-E44F-9002-70A2BC21406B}"/>
                </a:ext>
              </a:extLst>
            </p:cNvPr>
            <p:cNvSpPr/>
            <p:nvPr/>
          </p:nvSpPr>
          <p:spPr>
            <a:xfrm>
              <a:off x="2020137" y="2445093"/>
              <a:ext cx="2795458" cy="329878"/>
            </a:xfrm>
            <a:prstGeom prst="rect">
              <a:avLst/>
            </a:prstGeom>
            <a:solidFill>
              <a:schemeClr val="tx1"/>
            </a:solidFill>
            <a:ln cap="flat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0CC1AC7-D237-BE47-9A99-3B4836F80552}"/>
                </a:ext>
              </a:extLst>
            </p:cNvPr>
            <p:cNvCxnSpPr>
              <a:cxnSpLocks/>
            </p:cNvCxnSpPr>
            <p:nvPr/>
          </p:nvCxnSpPr>
          <p:spPr>
            <a:xfrm>
              <a:off x="2095368" y="2610032"/>
              <a:ext cx="265176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BE36D60-E7CF-2747-86E3-3868D3FB922C}"/>
              </a:ext>
            </a:extLst>
          </p:cNvPr>
          <p:cNvGrpSpPr/>
          <p:nvPr/>
        </p:nvGrpSpPr>
        <p:grpSpPr>
          <a:xfrm>
            <a:off x="1809411" y="3901433"/>
            <a:ext cx="2243724" cy="329878"/>
            <a:chOff x="2020137" y="2445093"/>
            <a:chExt cx="2795458" cy="329878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8233EE9-0D67-1648-9BA4-FC0D87E5DA7B}"/>
                </a:ext>
              </a:extLst>
            </p:cNvPr>
            <p:cNvSpPr/>
            <p:nvPr/>
          </p:nvSpPr>
          <p:spPr>
            <a:xfrm>
              <a:off x="2020137" y="2445093"/>
              <a:ext cx="2795458" cy="329878"/>
            </a:xfrm>
            <a:prstGeom prst="rect">
              <a:avLst/>
            </a:prstGeom>
            <a:solidFill>
              <a:schemeClr val="tx1"/>
            </a:solidFill>
            <a:ln cap="flat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7AA152E-186D-5849-8B19-20EDD579F134}"/>
                </a:ext>
              </a:extLst>
            </p:cNvPr>
            <p:cNvCxnSpPr>
              <a:cxnSpLocks/>
            </p:cNvCxnSpPr>
            <p:nvPr/>
          </p:nvCxnSpPr>
          <p:spPr>
            <a:xfrm>
              <a:off x="2095368" y="2610032"/>
              <a:ext cx="265176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149A2C0-ECFD-FB4A-BA69-F391A3F79DC9}"/>
              </a:ext>
            </a:extLst>
          </p:cNvPr>
          <p:cNvGrpSpPr/>
          <p:nvPr/>
        </p:nvGrpSpPr>
        <p:grpSpPr>
          <a:xfrm>
            <a:off x="1809411" y="5813416"/>
            <a:ext cx="2243724" cy="329878"/>
            <a:chOff x="2020137" y="2445093"/>
            <a:chExt cx="2795458" cy="32987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FEE7EA2-F188-DE44-8264-7EFB66C36ADB}"/>
                </a:ext>
              </a:extLst>
            </p:cNvPr>
            <p:cNvSpPr/>
            <p:nvPr/>
          </p:nvSpPr>
          <p:spPr>
            <a:xfrm>
              <a:off x="2020137" y="2445093"/>
              <a:ext cx="2795458" cy="329878"/>
            </a:xfrm>
            <a:prstGeom prst="rect">
              <a:avLst/>
            </a:prstGeom>
            <a:solidFill>
              <a:schemeClr val="tx1"/>
            </a:solidFill>
            <a:ln cap="flat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251B6A4-1067-AD49-B5EF-06354E99DE05}"/>
                </a:ext>
              </a:extLst>
            </p:cNvPr>
            <p:cNvCxnSpPr>
              <a:cxnSpLocks/>
            </p:cNvCxnSpPr>
            <p:nvPr/>
          </p:nvCxnSpPr>
          <p:spPr>
            <a:xfrm>
              <a:off x="2095368" y="2610032"/>
              <a:ext cx="265176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B7FF142-3A5F-D648-B6FC-B6F8A1AD70B1}"/>
              </a:ext>
            </a:extLst>
          </p:cNvPr>
          <p:cNvGrpSpPr/>
          <p:nvPr/>
        </p:nvGrpSpPr>
        <p:grpSpPr>
          <a:xfrm>
            <a:off x="1808009" y="3264105"/>
            <a:ext cx="2243724" cy="329878"/>
            <a:chOff x="2020137" y="2445093"/>
            <a:chExt cx="2795458" cy="32987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EBBC80-6D86-C941-A3C8-1DAD5B8D32DE}"/>
                </a:ext>
              </a:extLst>
            </p:cNvPr>
            <p:cNvSpPr/>
            <p:nvPr/>
          </p:nvSpPr>
          <p:spPr>
            <a:xfrm>
              <a:off x="2020137" y="2445093"/>
              <a:ext cx="2795458" cy="329878"/>
            </a:xfrm>
            <a:prstGeom prst="rect">
              <a:avLst/>
            </a:prstGeom>
            <a:solidFill>
              <a:schemeClr val="tx1"/>
            </a:solidFill>
            <a:ln cap="flat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40A5376-1396-CF4C-985C-86ABCF933BDA}"/>
                </a:ext>
              </a:extLst>
            </p:cNvPr>
            <p:cNvCxnSpPr>
              <a:cxnSpLocks/>
            </p:cNvCxnSpPr>
            <p:nvPr/>
          </p:nvCxnSpPr>
          <p:spPr>
            <a:xfrm>
              <a:off x="2095368" y="2610032"/>
              <a:ext cx="265176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24327D-3C03-1A4E-B3FA-4309D163D648}"/>
              </a:ext>
            </a:extLst>
          </p:cNvPr>
          <p:cNvGrpSpPr/>
          <p:nvPr/>
        </p:nvGrpSpPr>
        <p:grpSpPr>
          <a:xfrm>
            <a:off x="1808008" y="2626777"/>
            <a:ext cx="2243723" cy="329878"/>
            <a:chOff x="2020137" y="2445093"/>
            <a:chExt cx="2795458" cy="329878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F4D1188-AF89-414F-AA09-7A35150269B1}"/>
                </a:ext>
              </a:extLst>
            </p:cNvPr>
            <p:cNvSpPr/>
            <p:nvPr/>
          </p:nvSpPr>
          <p:spPr>
            <a:xfrm>
              <a:off x="2020137" y="2445093"/>
              <a:ext cx="2795458" cy="329878"/>
            </a:xfrm>
            <a:prstGeom prst="rect">
              <a:avLst/>
            </a:prstGeom>
            <a:solidFill>
              <a:schemeClr val="tx1"/>
            </a:solidFill>
            <a:ln cap="flat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6C118CC-C35D-EF4A-9E84-23C361F564FB}"/>
                </a:ext>
              </a:extLst>
            </p:cNvPr>
            <p:cNvCxnSpPr>
              <a:cxnSpLocks/>
            </p:cNvCxnSpPr>
            <p:nvPr/>
          </p:nvCxnSpPr>
          <p:spPr>
            <a:xfrm>
              <a:off x="2095368" y="2610032"/>
              <a:ext cx="265176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20A4168-9265-A24C-B8B1-6D6BB225EA13}"/>
              </a:ext>
            </a:extLst>
          </p:cNvPr>
          <p:cNvGrpSpPr/>
          <p:nvPr/>
        </p:nvGrpSpPr>
        <p:grpSpPr>
          <a:xfrm>
            <a:off x="1808009" y="1989449"/>
            <a:ext cx="2243722" cy="329878"/>
            <a:chOff x="2020137" y="2445093"/>
            <a:chExt cx="2795458" cy="329878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DC328D7-E3D9-1442-B07B-9F3B80271304}"/>
                </a:ext>
              </a:extLst>
            </p:cNvPr>
            <p:cNvSpPr/>
            <p:nvPr/>
          </p:nvSpPr>
          <p:spPr>
            <a:xfrm>
              <a:off x="2020137" y="2445093"/>
              <a:ext cx="2795458" cy="329878"/>
            </a:xfrm>
            <a:prstGeom prst="rect">
              <a:avLst/>
            </a:prstGeom>
            <a:solidFill>
              <a:schemeClr val="tx1"/>
            </a:solidFill>
            <a:ln cap="flat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8ED6718-34B5-8A43-9FE4-7959B1EA21BA}"/>
                </a:ext>
              </a:extLst>
            </p:cNvPr>
            <p:cNvCxnSpPr>
              <a:cxnSpLocks/>
            </p:cNvCxnSpPr>
            <p:nvPr/>
          </p:nvCxnSpPr>
          <p:spPr>
            <a:xfrm>
              <a:off x="2095368" y="2610032"/>
              <a:ext cx="265176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ED85D50-C56A-3041-9AD2-DFA3926AA553}"/>
              </a:ext>
            </a:extLst>
          </p:cNvPr>
          <p:cNvGrpSpPr/>
          <p:nvPr/>
        </p:nvGrpSpPr>
        <p:grpSpPr>
          <a:xfrm>
            <a:off x="2780011" y="1819295"/>
            <a:ext cx="4483725" cy="4483725"/>
            <a:chOff x="3807249" y="2624393"/>
            <a:chExt cx="3207855" cy="320785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E3FBE0B-CC14-DD49-9FEB-87A7EBFC2800}"/>
                </a:ext>
              </a:extLst>
            </p:cNvPr>
            <p:cNvGrpSpPr/>
            <p:nvPr/>
          </p:nvGrpSpPr>
          <p:grpSpPr>
            <a:xfrm>
              <a:off x="3807249" y="2624393"/>
              <a:ext cx="3207855" cy="3207855"/>
              <a:chOff x="4692906" y="2610032"/>
              <a:chExt cx="3207855" cy="3207855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CF1C42F-4E11-7048-B4A5-D650677BAD86}"/>
                  </a:ext>
                </a:extLst>
              </p:cNvPr>
              <p:cNvSpPr/>
              <p:nvPr/>
            </p:nvSpPr>
            <p:spPr>
              <a:xfrm>
                <a:off x="4692906" y="2610032"/>
                <a:ext cx="3207855" cy="320785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7DCCEE2-ED62-B246-B18A-0C6321FFF751}"/>
                  </a:ext>
                </a:extLst>
              </p:cNvPr>
              <p:cNvSpPr/>
              <p:nvPr/>
            </p:nvSpPr>
            <p:spPr>
              <a:xfrm>
                <a:off x="5314969" y="3232095"/>
                <a:ext cx="1963729" cy="19637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0" name="Picture 2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3B852E84-AA83-6041-B521-98BE1D1E1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173183" y="3162373"/>
                <a:ext cx="2103172" cy="2103172"/>
              </a:xfrm>
              <a:prstGeom prst="rect">
                <a:avLst/>
              </a:prstGeom>
            </p:spPr>
          </p:pic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A507D61-19B6-C644-9AE8-2320890E23A5}"/>
                </a:ext>
              </a:extLst>
            </p:cNvPr>
            <p:cNvSpPr/>
            <p:nvPr/>
          </p:nvSpPr>
          <p:spPr>
            <a:xfrm>
              <a:off x="5583623" y="3683706"/>
              <a:ext cx="201283" cy="201283"/>
            </a:xfrm>
            <a:prstGeom prst="ellipse">
              <a:avLst/>
            </a:prstGeom>
            <a:solidFill>
              <a:srgbClr val="03929A"/>
            </a:solidFill>
            <a:ln>
              <a:solidFill>
                <a:srgbClr val="0392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58DF3F9-0874-8841-9A4E-B544F466E7A1}"/>
                </a:ext>
              </a:extLst>
            </p:cNvPr>
            <p:cNvSpPr/>
            <p:nvPr/>
          </p:nvSpPr>
          <p:spPr>
            <a:xfrm>
              <a:off x="5552096" y="4603649"/>
              <a:ext cx="201283" cy="201283"/>
            </a:xfrm>
            <a:prstGeom prst="ellipse">
              <a:avLst/>
            </a:prstGeom>
            <a:solidFill>
              <a:srgbClr val="03929A"/>
            </a:solidFill>
            <a:ln>
              <a:solidFill>
                <a:srgbClr val="0392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3429ECA-FEEE-FD44-A977-67781F9125A4}"/>
                </a:ext>
              </a:extLst>
            </p:cNvPr>
            <p:cNvSpPr/>
            <p:nvPr/>
          </p:nvSpPr>
          <p:spPr>
            <a:xfrm>
              <a:off x="4772136" y="4116585"/>
              <a:ext cx="201283" cy="201283"/>
            </a:xfrm>
            <a:prstGeom prst="ellipse">
              <a:avLst/>
            </a:prstGeom>
            <a:solidFill>
              <a:srgbClr val="03929A"/>
            </a:solidFill>
            <a:ln>
              <a:solidFill>
                <a:srgbClr val="0392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D05BC77B-4817-024E-A47E-876F214D14B8}"/>
              </a:ext>
            </a:extLst>
          </p:cNvPr>
          <p:cNvSpPr/>
          <p:nvPr/>
        </p:nvSpPr>
        <p:spPr>
          <a:xfrm>
            <a:off x="2754505" y="3859712"/>
            <a:ext cx="203392" cy="4139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319CAEF-2895-B047-9241-73C825D12F86}"/>
              </a:ext>
            </a:extLst>
          </p:cNvPr>
          <p:cNvSpPr/>
          <p:nvPr/>
        </p:nvSpPr>
        <p:spPr>
          <a:xfrm>
            <a:off x="2820780" y="3277682"/>
            <a:ext cx="203392" cy="4139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1280A81-B040-6A4A-B18B-A9BC11C1096D}"/>
              </a:ext>
            </a:extLst>
          </p:cNvPr>
          <p:cNvSpPr/>
          <p:nvPr/>
        </p:nvSpPr>
        <p:spPr>
          <a:xfrm>
            <a:off x="3061792" y="2638875"/>
            <a:ext cx="386243" cy="453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C6DD54F-6A0E-E842-920E-11A54508989A}"/>
              </a:ext>
            </a:extLst>
          </p:cNvPr>
          <p:cNvSpPr/>
          <p:nvPr/>
        </p:nvSpPr>
        <p:spPr>
          <a:xfrm>
            <a:off x="3618462" y="2016884"/>
            <a:ext cx="586173" cy="5242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AFC23B3-ACE9-D34E-B6E4-11F96AA66F5D}"/>
              </a:ext>
            </a:extLst>
          </p:cNvPr>
          <p:cNvSpPr/>
          <p:nvPr/>
        </p:nvSpPr>
        <p:spPr>
          <a:xfrm>
            <a:off x="2808780" y="4480287"/>
            <a:ext cx="203392" cy="37490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753E6C1-BF80-864C-86E6-C7BBA18445A1}"/>
              </a:ext>
            </a:extLst>
          </p:cNvPr>
          <p:cNvSpPr/>
          <p:nvPr/>
        </p:nvSpPr>
        <p:spPr>
          <a:xfrm>
            <a:off x="3061792" y="5050952"/>
            <a:ext cx="445170" cy="4415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940F826A-D53D-3241-9CD5-67A58F275590}"/>
              </a:ext>
            </a:extLst>
          </p:cNvPr>
          <p:cNvSpPr/>
          <p:nvPr/>
        </p:nvSpPr>
        <p:spPr>
          <a:xfrm>
            <a:off x="3634801" y="5579241"/>
            <a:ext cx="569834" cy="5242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7280D90-2B86-D940-B197-47618DAE2AFD}"/>
              </a:ext>
            </a:extLst>
          </p:cNvPr>
          <p:cNvSpPr/>
          <p:nvPr/>
        </p:nvSpPr>
        <p:spPr>
          <a:xfrm>
            <a:off x="1693110" y="2003080"/>
            <a:ext cx="118349" cy="3024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75C2ED9-E02C-4E49-9D98-60ABFBADC11A}"/>
              </a:ext>
            </a:extLst>
          </p:cNvPr>
          <p:cNvCxnSpPr/>
          <p:nvPr/>
        </p:nvCxnSpPr>
        <p:spPr>
          <a:xfrm flipH="1" flipV="1">
            <a:off x="1506901" y="1819295"/>
            <a:ext cx="301107" cy="17015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8C9F995-95CE-034F-B3BF-C14F6496294B}"/>
              </a:ext>
            </a:extLst>
          </p:cNvPr>
          <p:cNvCxnSpPr>
            <a:cxnSpLocks/>
          </p:cNvCxnSpPr>
          <p:nvPr/>
        </p:nvCxnSpPr>
        <p:spPr>
          <a:xfrm flipH="1">
            <a:off x="1530911" y="2315498"/>
            <a:ext cx="281044" cy="1649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F5C7C66C-2D75-C648-894E-EA0B1AE2D8EF}"/>
              </a:ext>
            </a:extLst>
          </p:cNvPr>
          <p:cNvSpPr/>
          <p:nvPr/>
        </p:nvSpPr>
        <p:spPr>
          <a:xfrm>
            <a:off x="1748404" y="2640189"/>
            <a:ext cx="118349" cy="3024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83D83AF-90A5-4641-92E9-4C7C4288BA21}"/>
              </a:ext>
            </a:extLst>
          </p:cNvPr>
          <p:cNvCxnSpPr>
            <a:cxnSpLocks/>
          </p:cNvCxnSpPr>
          <p:nvPr/>
        </p:nvCxnSpPr>
        <p:spPr>
          <a:xfrm flipH="1" flipV="1">
            <a:off x="1532555" y="2473918"/>
            <a:ext cx="268991" cy="15356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FAB3C53-08D9-8A49-BD48-4032B261FA3F}"/>
              </a:ext>
            </a:extLst>
          </p:cNvPr>
          <p:cNvCxnSpPr>
            <a:cxnSpLocks/>
          </p:cNvCxnSpPr>
          <p:nvPr/>
        </p:nvCxnSpPr>
        <p:spPr>
          <a:xfrm flipH="1">
            <a:off x="1534086" y="2950498"/>
            <a:ext cx="281044" cy="1649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0D18AFB-6E4D-3E47-B3B6-65AE22D46DFF}"/>
              </a:ext>
            </a:extLst>
          </p:cNvPr>
          <p:cNvCxnSpPr>
            <a:cxnSpLocks/>
          </p:cNvCxnSpPr>
          <p:nvPr/>
        </p:nvCxnSpPr>
        <p:spPr>
          <a:xfrm flipH="1" flipV="1">
            <a:off x="1535730" y="3108918"/>
            <a:ext cx="268991" cy="15356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D3E73723-ADAE-D04F-8FBA-947902E7C3F7}"/>
              </a:ext>
            </a:extLst>
          </p:cNvPr>
          <p:cNvSpPr/>
          <p:nvPr/>
        </p:nvSpPr>
        <p:spPr>
          <a:xfrm>
            <a:off x="1754263" y="3278407"/>
            <a:ext cx="118349" cy="3024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607D8C3-A00F-554E-B5AB-89CFE5F5997D}"/>
              </a:ext>
            </a:extLst>
          </p:cNvPr>
          <p:cNvSpPr/>
          <p:nvPr/>
        </p:nvSpPr>
        <p:spPr>
          <a:xfrm>
            <a:off x="1742371" y="3914114"/>
            <a:ext cx="118349" cy="3024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DAD3FCF-3636-544C-8F70-5AC37D84EE8E}"/>
              </a:ext>
            </a:extLst>
          </p:cNvPr>
          <p:cNvSpPr/>
          <p:nvPr/>
        </p:nvSpPr>
        <p:spPr>
          <a:xfrm>
            <a:off x="1733124" y="4552748"/>
            <a:ext cx="118349" cy="3024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C38AE04-8E0E-A141-BB08-278E64C25CA1}"/>
              </a:ext>
            </a:extLst>
          </p:cNvPr>
          <p:cNvSpPr/>
          <p:nvPr/>
        </p:nvSpPr>
        <p:spPr>
          <a:xfrm>
            <a:off x="1755622" y="5190076"/>
            <a:ext cx="118349" cy="3024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F432512-09A9-D247-82B6-097D6F21769C}"/>
              </a:ext>
            </a:extLst>
          </p:cNvPr>
          <p:cNvSpPr/>
          <p:nvPr/>
        </p:nvSpPr>
        <p:spPr>
          <a:xfrm>
            <a:off x="1755621" y="5826283"/>
            <a:ext cx="118349" cy="3024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0AB66EE1-E6CE-D74E-B943-4014FB0A7C3D}"/>
              </a:ext>
            </a:extLst>
          </p:cNvPr>
          <p:cNvCxnSpPr>
            <a:cxnSpLocks/>
          </p:cNvCxnSpPr>
          <p:nvPr/>
        </p:nvCxnSpPr>
        <p:spPr>
          <a:xfrm flipH="1">
            <a:off x="1527212" y="3589443"/>
            <a:ext cx="281044" cy="1649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E6F136F-552E-8049-9262-C8D846AFEC79}"/>
              </a:ext>
            </a:extLst>
          </p:cNvPr>
          <p:cNvCxnSpPr>
            <a:cxnSpLocks/>
          </p:cNvCxnSpPr>
          <p:nvPr/>
        </p:nvCxnSpPr>
        <p:spPr>
          <a:xfrm flipH="1" flipV="1">
            <a:off x="1528856" y="3747863"/>
            <a:ext cx="268991" cy="15356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0B42566-773C-0643-B76D-91B2E617140C}"/>
              </a:ext>
            </a:extLst>
          </p:cNvPr>
          <p:cNvCxnSpPr>
            <a:cxnSpLocks/>
          </p:cNvCxnSpPr>
          <p:nvPr/>
        </p:nvCxnSpPr>
        <p:spPr>
          <a:xfrm flipH="1">
            <a:off x="1540272" y="4224323"/>
            <a:ext cx="281044" cy="1649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356AEB1C-0E7B-6C40-9A0E-DEFBD40A4C93}"/>
              </a:ext>
            </a:extLst>
          </p:cNvPr>
          <p:cNvCxnSpPr>
            <a:cxnSpLocks/>
          </p:cNvCxnSpPr>
          <p:nvPr/>
        </p:nvCxnSpPr>
        <p:spPr>
          <a:xfrm flipH="1" flipV="1">
            <a:off x="1541916" y="4382743"/>
            <a:ext cx="268991" cy="15356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55E530A9-D713-B24A-8F7E-23AD4BC5B21C}"/>
              </a:ext>
            </a:extLst>
          </p:cNvPr>
          <p:cNvCxnSpPr>
            <a:cxnSpLocks/>
          </p:cNvCxnSpPr>
          <p:nvPr/>
        </p:nvCxnSpPr>
        <p:spPr>
          <a:xfrm flipH="1">
            <a:off x="1530387" y="4867843"/>
            <a:ext cx="281044" cy="1649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67025B37-1026-7D4D-9C12-9A090789D8ED}"/>
              </a:ext>
            </a:extLst>
          </p:cNvPr>
          <p:cNvCxnSpPr>
            <a:cxnSpLocks/>
          </p:cNvCxnSpPr>
          <p:nvPr/>
        </p:nvCxnSpPr>
        <p:spPr>
          <a:xfrm flipH="1" flipV="1">
            <a:off x="1532031" y="5026263"/>
            <a:ext cx="268991" cy="15356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9E062A2-D92C-2348-9621-ADA3A52BE6E8}"/>
              </a:ext>
            </a:extLst>
          </p:cNvPr>
          <p:cNvCxnSpPr>
            <a:cxnSpLocks/>
          </p:cNvCxnSpPr>
          <p:nvPr/>
        </p:nvCxnSpPr>
        <p:spPr>
          <a:xfrm flipH="1">
            <a:off x="1532442" y="5502901"/>
            <a:ext cx="281044" cy="1649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5DE5FDD-FA00-FC48-928F-90D136AFED59}"/>
              </a:ext>
            </a:extLst>
          </p:cNvPr>
          <p:cNvCxnSpPr>
            <a:cxnSpLocks/>
          </p:cNvCxnSpPr>
          <p:nvPr/>
        </p:nvCxnSpPr>
        <p:spPr>
          <a:xfrm flipH="1" flipV="1">
            <a:off x="1534086" y="5661321"/>
            <a:ext cx="268991" cy="15356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2B27AB7-2D39-6943-9ED9-776F3D547FCF}"/>
              </a:ext>
            </a:extLst>
          </p:cNvPr>
          <p:cNvCxnSpPr>
            <a:cxnSpLocks/>
          </p:cNvCxnSpPr>
          <p:nvPr/>
        </p:nvCxnSpPr>
        <p:spPr>
          <a:xfrm flipH="1">
            <a:off x="1526117" y="6140675"/>
            <a:ext cx="281044" cy="1649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>
            <a:extLst>
              <a:ext uri="{FF2B5EF4-FFF2-40B4-BE49-F238E27FC236}">
                <a16:creationId xmlns:a16="http://schemas.microsoft.com/office/drawing/2014/main" id="{A3184721-9069-114B-97C8-892B5841E5E6}"/>
              </a:ext>
            </a:extLst>
          </p:cNvPr>
          <p:cNvSpPr/>
          <p:nvPr/>
        </p:nvSpPr>
        <p:spPr>
          <a:xfrm>
            <a:off x="3219409" y="2258693"/>
            <a:ext cx="3604929" cy="3604929"/>
          </a:xfrm>
          <a:prstGeom prst="ellipse">
            <a:avLst/>
          </a:prstGeom>
          <a:noFill/>
          <a:ln w="85725">
            <a:solidFill>
              <a:srgbClr val="03929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ight Triangle 108">
            <a:extLst>
              <a:ext uri="{FF2B5EF4-FFF2-40B4-BE49-F238E27FC236}">
                <a16:creationId xmlns:a16="http://schemas.microsoft.com/office/drawing/2014/main" id="{A2756787-5818-9E4B-B27A-982C7BBBB977}"/>
              </a:ext>
            </a:extLst>
          </p:cNvPr>
          <p:cNvSpPr/>
          <p:nvPr/>
        </p:nvSpPr>
        <p:spPr>
          <a:xfrm rot="21293840">
            <a:off x="3473881" y="2827422"/>
            <a:ext cx="290763" cy="273659"/>
          </a:xfrm>
          <a:prstGeom prst="rtTriangle">
            <a:avLst/>
          </a:prstGeom>
          <a:solidFill>
            <a:srgbClr val="03929A"/>
          </a:solidFill>
          <a:ln>
            <a:solidFill>
              <a:srgbClr val="039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ight Triangle 109">
            <a:extLst>
              <a:ext uri="{FF2B5EF4-FFF2-40B4-BE49-F238E27FC236}">
                <a16:creationId xmlns:a16="http://schemas.microsoft.com/office/drawing/2014/main" id="{5EFF9DC0-2A66-AB4B-9E8D-5B824A49DF5B}"/>
              </a:ext>
            </a:extLst>
          </p:cNvPr>
          <p:cNvSpPr/>
          <p:nvPr/>
        </p:nvSpPr>
        <p:spPr>
          <a:xfrm rot="15828397">
            <a:off x="3835637" y="5392953"/>
            <a:ext cx="290763" cy="273659"/>
          </a:xfrm>
          <a:prstGeom prst="rtTriangle">
            <a:avLst/>
          </a:prstGeom>
          <a:solidFill>
            <a:srgbClr val="03929A"/>
          </a:solidFill>
          <a:ln>
            <a:solidFill>
              <a:srgbClr val="039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Right Triangle 110">
            <a:extLst>
              <a:ext uri="{FF2B5EF4-FFF2-40B4-BE49-F238E27FC236}">
                <a16:creationId xmlns:a16="http://schemas.microsoft.com/office/drawing/2014/main" id="{8CB4D6B9-B304-4A41-8F6C-A8EF8DEA0654}"/>
              </a:ext>
            </a:extLst>
          </p:cNvPr>
          <p:cNvSpPr/>
          <p:nvPr/>
        </p:nvSpPr>
        <p:spPr>
          <a:xfrm rot="10141514">
            <a:off x="6429612" y="4843017"/>
            <a:ext cx="290763" cy="273659"/>
          </a:xfrm>
          <a:prstGeom prst="rtTriangle">
            <a:avLst/>
          </a:prstGeom>
          <a:solidFill>
            <a:srgbClr val="03929A"/>
          </a:solidFill>
          <a:ln>
            <a:solidFill>
              <a:srgbClr val="039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Right Triangle 111">
            <a:extLst>
              <a:ext uri="{FF2B5EF4-FFF2-40B4-BE49-F238E27FC236}">
                <a16:creationId xmlns:a16="http://schemas.microsoft.com/office/drawing/2014/main" id="{D543E38C-1C72-A049-991E-0A48025B295F}"/>
              </a:ext>
            </a:extLst>
          </p:cNvPr>
          <p:cNvSpPr/>
          <p:nvPr/>
        </p:nvSpPr>
        <p:spPr>
          <a:xfrm rot="4444161">
            <a:off x="5636930" y="2296897"/>
            <a:ext cx="290763" cy="273659"/>
          </a:xfrm>
          <a:prstGeom prst="rtTriangle">
            <a:avLst/>
          </a:prstGeom>
          <a:solidFill>
            <a:srgbClr val="03929A"/>
          </a:solidFill>
          <a:ln>
            <a:solidFill>
              <a:srgbClr val="039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C65523A-8DD1-C14A-8C55-ACF095B1E05D}"/>
              </a:ext>
            </a:extLst>
          </p:cNvPr>
          <p:cNvGrpSpPr/>
          <p:nvPr/>
        </p:nvGrpSpPr>
        <p:grpSpPr>
          <a:xfrm>
            <a:off x="7263736" y="3914114"/>
            <a:ext cx="1745823" cy="329878"/>
            <a:chOff x="2020137" y="2445093"/>
            <a:chExt cx="2795458" cy="329878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8FF1760A-84E9-2440-9E23-3052D291A598}"/>
                </a:ext>
              </a:extLst>
            </p:cNvPr>
            <p:cNvSpPr/>
            <p:nvPr/>
          </p:nvSpPr>
          <p:spPr>
            <a:xfrm>
              <a:off x="2020137" y="2445093"/>
              <a:ext cx="2795458" cy="329878"/>
            </a:xfrm>
            <a:prstGeom prst="rect">
              <a:avLst/>
            </a:prstGeom>
            <a:solidFill>
              <a:schemeClr val="tx1"/>
            </a:solidFill>
            <a:ln cap="flat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C9BCF6C-3256-6D4D-80E5-BA94228CEDCE}"/>
                </a:ext>
              </a:extLst>
            </p:cNvPr>
            <p:cNvCxnSpPr>
              <a:cxnSpLocks/>
            </p:cNvCxnSpPr>
            <p:nvPr/>
          </p:nvCxnSpPr>
          <p:spPr>
            <a:xfrm>
              <a:off x="2095368" y="2610032"/>
              <a:ext cx="265176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Oval 122">
            <a:extLst>
              <a:ext uri="{FF2B5EF4-FFF2-40B4-BE49-F238E27FC236}">
                <a16:creationId xmlns:a16="http://schemas.microsoft.com/office/drawing/2014/main" id="{73E76245-9123-2046-817B-D14E6C7EC600}"/>
              </a:ext>
            </a:extLst>
          </p:cNvPr>
          <p:cNvSpPr/>
          <p:nvPr/>
        </p:nvSpPr>
        <p:spPr>
          <a:xfrm>
            <a:off x="7123673" y="3914108"/>
            <a:ext cx="203392" cy="329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5086F62F-EB7B-5F48-9AB0-BC4976B6FB38}"/>
              </a:ext>
            </a:extLst>
          </p:cNvPr>
          <p:cNvSpPr/>
          <p:nvPr/>
        </p:nvSpPr>
        <p:spPr>
          <a:xfrm>
            <a:off x="8949472" y="3930066"/>
            <a:ext cx="118349" cy="3024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51E651E-93DB-7F4D-AD21-02E8ADFDA278}"/>
              </a:ext>
            </a:extLst>
          </p:cNvPr>
          <p:cNvCxnSpPr>
            <a:cxnSpLocks/>
          </p:cNvCxnSpPr>
          <p:nvPr/>
        </p:nvCxnSpPr>
        <p:spPr>
          <a:xfrm flipH="1">
            <a:off x="9011888" y="3750775"/>
            <a:ext cx="281044" cy="1649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2312D48-7AA1-7149-A03F-6D072296B7D8}"/>
              </a:ext>
            </a:extLst>
          </p:cNvPr>
          <p:cNvCxnSpPr>
            <a:cxnSpLocks/>
          </p:cNvCxnSpPr>
          <p:nvPr/>
        </p:nvCxnSpPr>
        <p:spPr>
          <a:xfrm flipH="1" flipV="1">
            <a:off x="9010264" y="4245286"/>
            <a:ext cx="268991" cy="15356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1482DE27-64A7-4946-8147-3CB888E10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331" y="1579701"/>
            <a:ext cx="2218894" cy="1211709"/>
          </a:xfrm>
          <a:prstGeom prst="rect">
            <a:avLst/>
          </a:prstGeom>
        </p:spPr>
      </p:pic>
      <p:pic>
        <p:nvPicPr>
          <p:cNvPr id="127" name="Picture 126" descr="A picture containing text&#10;&#10;Description automatically generated">
            <a:extLst>
              <a:ext uri="{FF2B5EF4-FFF2-40B4-BE49-F238E27FC236}">
                <a16:creationId xmlns:a16="http://schemas.microsoft.com/office/drawing/2014/main" id="{CD03275E-9635-AD4F-A9EA-ADB930FCA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738" y="5453043"/>
            <a:ext cx="2128499" cy="1111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0DF32A-DA89-9F4B-B254-5699DFCB66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084" y="1912463"/>
            <a:ext cx="746336" cy="4754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CC201D-FF5F-5C4C-BFED-46735BF09043}"/>
              </a:ext>
            </a:extLst>
          </p:cNvPr>
          <p:cNvSpPr/>
          <p:nvPr/>
        </p:nvSpPr>
        <p:spPr>
          <a:xfrm>
            <a:off x="881221" y="1934570"/>
            <a:ext cx="7127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100" dirty="0">
                <a:solidFill>
                  <a:schemeClr val="bg1"/>
                </a:solidFill>
                <a:latin typeface="Montserrat Medium" pitchFamily="2" charset="77"/>
              </a:rPr>
              <a:t>Thumb </a:t>
            </a:r>
          </a:p>
          <a:p>
            <a:pPr lvl="0" algn="ctr">
              <a:defRPr/>
            </a:pPr>
            <a:r>
              <a:rPr lang="en-US" sz="1100" dirty="0">
                <a:solidFill>
                  <a:schemeClr val="bg1"/>
                </a:solidFill>
                <a:latin typeface="Montserrat Medium" pitchFamily="2" charset="77"/>
              </a:rPr>
              <a:t>Drives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9B7C4E-7814-2646-AF79-A7BF1A913B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4957" y="2554570"/>
            <a:ext cx="692590" cy="4754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AE150B-60F8-BC4E-8542-EE7037B0EA59}"/>
              </a:ext>
            </a:extLst>
          </p:cNvPr>
          <p:cNvSpPr/>
          <p:nvPr/>
        </p:nvSpPr>
        <p:spPr>
          <a:xfrm>
            <a:off x="843095" y="2680875"/>
            <a:ext cx="7889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100" dirty="0">
                <a:solidFill>
                  <a:schemeClr val="bg1"/>
                </a:solidFill>
                <a:latin typeface="Montserrat Medium" pitchFamily="2" charset="77"/>
              </a:rPr>
              <a:t>CD/DVD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EAD13F-CCE2-1643-92F7-CC637D5228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8292" y="3196677"/>
            <a:ext cx="585920" cy="475488"/>
          </a:xfrm>
          <a:prstGeom prst="rect">
            <a:avLst/>
          </a:prstGeom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E83416CD-159D-E144-8384-249C6EC48270}"/>
              </a:ext>
            </a:extLst>
          </p:cNvPr>
          <p:cNvSpPr/>
          <p:nvPr/>
        </p:nvSpPr>
        <p:spPr>
          <a:xfrm>
            <a:off x="993777" y="3308829"/>
            <a:ext cx="4876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100" dirty="0">
                <a:solidFill>
                  <a:schemeClr val="bg1"/>
                </a:solidFill>
                <a:latin typeface="Montserrat Medium" pitchFamily="2" charset="77"/>
              </a:rPr>
              <a:t>VHS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96E4B128-E9E8-3143-A6F6-821EB8D06C72}"/>
              </a:ext>
            </a:extLst>
          </p:cNvPr>
          <p:cNvSpPr/>
          <p:nvPr/>
        </p:nvSpPr>
        <p:spPr>
          <a:xfrm>
            <a:off x="1002594" y="3935206"/>
            <a:ext cx="4700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100" dirty="0">
                <a:solidFill>
                  <a:schemeClr val="bg1"/>
                </a:solidFill>
                <a:latin typeface="Montserrat Medium" pitchFamily="2" charset="77"/>
              </a:rPr>
              <a:t>LTO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C290327-38F1-1144-82C9-321E9903B36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1642" y="4483939"/>
            <a:ext cx="459221" cy="475488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5E18E164-FE8F-E944-937A-2E823C0A6126}"/>
              </a:ext>
            </a:extLst>
          </p:cNvPr>
          <p:cNvSpPr/>
          <p:nvPr/>
        </p:nvSpPr>
        <p:spPr>
          <a:xfrm>
            <a:off x="847103" y="4501650"/>
            <a:ext cx="7809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1100" dirty="0">
                <a:solidFill>
                  <a:schemeClr val="bg1"/>
                </a:solidFill>
                <a:latin typeface="Montserrat Medium" pitchFamily="2" charset="77"/>
              </a:rPr>
              <a:t>External</a:t>
            </a:r>
          </a:p>
          <a:p>
            <a:pPr lvl="0" algn="ctr">
              <a:defRPr/>
            </a:pPr>
            <a:r>
              <a:rPr lang="en-US" sz="1100" dirty="0">
                <a:solidFill>
                  <a:schemeClr val="bg1"/>
                </a:solidFill>
                <a:latin typeface="Montserrat Medium" pitchFamily="2" charset="77"/>
              </a:rPr>
              <a:t>HDD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82AF722-5CDC-5C43-9DD8-3E8C0A4FF68A}"/>
              </a:ext>
            </a:extLst>
          </p:cNvPr>
          <p:cNvSpPr/>
          <p:nvPr/>
        </p:nvSpPr>
        <p:spPr>
          <a:xfrm>
            <a:off x="838286" y="5758450"/>
            <a:ext cx="7986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1100" dirty="0">
                <a:solidFill>
                  <a:schemeClr val="bg1"/>
                </a:solidFill>
                <a:latin typeface="Montserrat Medium" pitchFamily="2" charset="77"/>
              </a:rPr>
              <a:t>Servers /</a:t>
            </a:r>
          </a:p>
          <a:p>
            <a:pPr lvl="0" algn="ctr">
              <a:defRPr/>
            </a:pPr>
            <a:r>
              <a:rPr lang="en-US" sz="1100" dirty="0">
                <a:solidFill>
                  <a:schemeClr val="bg1"/>
                </a:solidFill>
                <a:latin typeface="Montserrat Medium" pitchFamily="2" charset="77"/>
              </a:rPr>
              <a:t>Storage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B25FCFBB-2916-0D43-96AE-94745F977022}"/>
              </a:ext>
            </a:extLst>
          </p:cNvPr>
          <p:cNvSpPr/>
          <p:nvPr/>
        </p:nvSpPr>
        <p:spPr>
          <a:xfrm>
            <a:off x="843897" y="5173639"/>
            <a:ext cx="7873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1100" dirty="0">
                <a:solidFill>
                  <a:schemeClr val="bg1"/>
                </a:solidFill>
                <a:latin typeface="Montserrat Medium" pitchFamily="2" charset="77"/>
              </a:rPr>
              <a:t>3</a:t>
            </a:r>
            <a:r>
              <a:rPr lang="en-US" sz="1100" baseline="30000" dirty="0">
                <a:solidFill>
                  <a:schemeClr val="bg1"/>
                </a:solidFill>
                <a:latin typeface="Montserrat Medium" pitchFamily="2" charset="77"/>
              </a:rPr>
              <a:t>rd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</a:rPr>
              <a:t> Party</a:t>
            </a:r>
          </a:p>
          <a:p>
            <a:pPr lvl="0" algn="ctr">
              <a:defRPr/>
            </a:pPr>
            <a:r>
              <a:rPr lang="en-US" sz="1100" dirty="0">
                <a:solidFill>
                  <a:schemeClr val="bg1"/>
                </a:solidFill>
                <a:latin typeface="Montserrat Medium" pitchFamily="2" charset="77"/>
              </a:rPr>
              <a:t>DB</a:t>
            </a: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BF6A49D0-6F1D-C946-93D7-927D0A39C6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1347" y="1659615"/>
            <a:ext cx="687502" cy="686929"/>
          </a:xfrm>
          <a:prstGeom prst="rect">
            <a:avLst/>
          </a:prstGeom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446C13C5-0C6E-EE47-8B82-4BFD4006FE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47321" y="2733531"/>
            <a:ext cx="1095555" cy="315387"/>
          </a:xfrm>
          <a:prstGeom prst="rect">
            <a:avLst/>
          </a:prstGeom>
        </p:spPr>
      </p:pic>
      <p:pic>
        <p:nvPicPr>
          <p:cNvPr id="35" name="Picture 34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id="{A1FBE52E-5E68-A54E-B040-0F1DC4827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0884" y="3435905"/>
            <a:ext cx="828429" cy="495925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0B60071A-AF56-F146-B2F5-E80F59816B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4548" y="4318816"/>
            <a:ext cx="701101" cy="675760"/>
          </a:xfrm>
          <a:prstGeom prst="rect">
            <a:avLst/>
          </a:prstGeom>
        </p:spPr>
      </p:pic>
      <p:sp>
        <p:nvSpPr>
          <p:cNvPr id="128" name="Google Shape;216;p9">
            <a:extLst>
              <a:ext uri="{FF2B5EF4-FFF2-40B4-BE49-F238E27FC236}">
                <a16:creationId xmlns:a16="http://schemas.microsoft.com/office/drawing/2014/main" id="{C0912209-F287-5741-9127-116273BF2E06}"/>
              </a:ext>
            </a:extLst>
          </p:cNvPr>
          <p:cNvSpPr txBox="1"/>
          <p:nvPr/>
        </p:nvSpPr>
        <p:spPr>
          <a:xfrm>
            <a:off x="7641671" y="5577808"/>
            <a:ext cx="3503903" cy="1200288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Records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Patient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Digital Incident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Case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Digital Evidence Management System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Learning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217;p9">
            <a:extLst>
              <a:ext uri="{FF2B5EF4-FFF2-40B4-BE49-F238E27FC236}">
                <a16:creationId xmlns:a16="http://schemas.microsoft.com/office/drawing/2014/main" id="{C84B29AD-BFE4-0842-B44B-632DEA2F015B}"/>
              </a:ext>
            </a:extLst>
          </p:cNvPr>
          <p:cNvSpPr txBox="1"/>
          <p:nvPr/>
        </p:nvSpPr>
        <p:spPr>
          <a:xfrm>
            <a:off x="7641671" y="5210218"/>
            <a:ext cx="354867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u="none" strike="noStrike" cap="none" dirty="0">
                <a:solidFill>
                  <a:srgbClr val="03929A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3rd PARTY BACKEND INTEGRATIONS</a:t>
            </a:r>
            <a:endParaRPr sz="1400" u="none" strike="noStrike" cap="none" dirty="0">
              <a:solidFill>
                <a:srgbClr val="03929A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D052CB-39CC-59F2-0D1F-9B3D83D4B7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8752" y="2456167"/>
            <a:ext cx="3293370" cy="3197665"/>
          </a:xfrm>
          <a:prstGeom prst="rect">
            <a:avLst/>
          </a:prstGeom>
        </p:spPr>
      </p:pic>
      <p:pic>
        <p:nvPicPr>
          <p:cNvPr id="116" name="Picture 18" descr="Lto Ultrium Clip Art at Clker.com - vector clip art online, royalty free &amp;  public domain">
            <a:extLst>
              <a:ext uri="{FF2B5EF4-FFF2-40B4-BE49-F238E27FC236}">
                <a16:creationId xmlns:a16="http://schemas.microsoft.com/office/drawing/2014/main" id="{D3A9E05F-4DCF-7A79-6CA4-C0F7A7E99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3" y="3838784"/>
            <a:ext cx="660679" cy="47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atabase Icon 256x256 png">
            <a:extLst>
              <a:ext uri="{FF2B5EF4-FFF2-40B4-BE49-F238E27FC236}">
                <a16:creationId xmlns:a16="http://schemas.microsoft.com/office/drawing/2014/main" id="{3FB741C3-97CA-52E9-F338-FD120CD60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84" y="5126046"/>
            <a:ext cx="478536" cy="47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Importance of Proper Server Data Storage">
            <a:extLst>
              <a:ext uri="{FF2B5EF4-FFF2-40B4-BE49-F238E27FC236}">
                <a16:creationId xmlns:a16="http://schemas.microsoft.com/office/drawing/2014/main" id="{F36D646A-D004-2EEE-7A68-E9DADC50D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" y="5771203"/>
            <a:ext cx="714993" cy="47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809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20E4A5-0045-E24C-B953-AB07EC3E6252}"/>
              </a:ext>
            </a:extLst>
          </p:cNvPr>
          <p:cNvSpPr/>
          <p:nvPr/>
        </p:nvSpPr>
        <p:spPr>
          <a:xfrm>
            <a:off x="0" y="1437224"/>
            <a:ext cx="11334024" cy="542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069317-AFEA-D040-9BE2-60C69CE4A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11158" y="1465669"/>
            <a:ext cx="7359718" cy="43236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92A5C7-B89E-B44C-AD8B-B0704E7B15E4}"/>
              </a:ext>
            </a:extLst>
          </p:cNvPr>
          <p:cNvSpPr txBox="1"/>
          <p:nvPr/>
        </p:nvSpPr>
        <p:spPr>
          <a:xfrm>
            <a:off x="857976" y="942449"/>
            <a:ext cx="7702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vo" panose="02000000000000000000" pitchFamily="2" charset="77"/>
                <a:cs typeface="Arial Black"/>
                <a:sym typeface="Arial Black"/>
              </a:rPr>
              <a:t>Data-Central / Case Creator</a:t>
            </a:r>
            <a:endParaRPr lang="en-US" sz="2800" b="1" dirty="0">
              <a:solidFill>
                <a:schemeClr val="bg1"/>
              </a:solidFill>
              <a:latin typeface="Arvo" panose="02000000000000000000" pitchFamily="2" charset="77"/>
            </a:endParaRPr>
          </a:p>
        </p:txBody>
      </p:sp>
      <p:sp>
        <p:nvSpPr>
          <p:cNvPr id="5" name="Google Shape;223;p10">
            <a:extLst>
              <a:ext uri="{FF2B5EF4-FFF2-40B4-BE49-F238E27FC236}">
                <a16:creationId xmlns:a16="http://schemas.microsoft.com/office/drawing/2014/main" id="{6F4F893B-BE78-D043-9226-DFF4563E7898}"/>
              </a:ext>
            </a:extLst>
          </p:cNvPr>
          <p:cNvSpPr txBox="1"/>
          <p:nvPr/>
        </p:nvSpPr>
        <p:spPr>
          <a:xfrm>
            <a:off x="8246078" y="1517196"/>
            <a:ext cx="3169235" cy="600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WINDOWS STYLE FILE/FOLDER TREE</a:t>
            </a:r>
          </a:p>
          <a:p>
            <a:pPr lvl="1" fontAlgn="base"/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Supports original  file/folder structure and simple Drag &amp; Drop editing</a:t>
            </a:r>
          </a:p>
          <a:p>
            <a:pPr marL="457200" lvl="0">
              <a:buClr>
                <a:srgbClr val="000000"/>
              </a:buClr>
              <a:buSzPts val="1800"/>
            </a:pPr>
            <a:endParaRPr sz="1600" u="none" strike="noStrike" cap="none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METADATA FORMS</a:t>
            </a:r>
          </a:p>
          <a:p>
            <a:pPr lvl="1">
              <a:buClr>
                <a:schemeClr val="bg1"/>
              </a:buClr>
              <a:buSzPts val="1800"/>
            </a:pPr>
            <a:r>
              <a:rPr lang="en-US" sz="1600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Customizable metadata forms with with options for required fields and dropdown lists</a:t>
            </a:r>
          </a:p>
          <a:p>
            <a:pPr lvl="1">
              <a:buClr>
                <a:schemeClr val="bg1"/>
              </a:buClr>
              <a:buSzPts val="1800"/>
            </a:pPr>
            <a:endParaRPr lang="en-US" sz="1600" dirty="0">
              <a:solidFill>
                <a:schemeClr val="bg1"/>
              </a:solidFill>
              <a:latin typeface="Montserrat" pitchFamily="2" charset="77"/>
              <a:ea typeface="Arial Black"/>
              <a:cs typeface="Arial Black"/>
              <a:sym typeface="Arial Black"/>
            </a:endParaRPr>
          </a:p>
          <a:p>
            <a:pPr marL="285750" lvl="0" indent="-285750"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ADDITIVE CASE DESIGN</a:t>
            </a:r>
          </a:p>
          <a:p>
            <a:pPr lvl="1">
              <a:buClr>
                <a:schemeClr val="bg1"/>
              </a:buClr>
              <a:buSzPts val="1800"/>
            </a:pPr>
            <a:r>
              <a:rPr lang="en-US" sz="1600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Add files from Evidence, Photo and Video Management Systems i.e. Body Worn Cameras, In-Car, CCTV, Handheld cameras, Audio Recordings and more</a:t>
            </a:r>
          </a:p>
          <a:p>
            <a:pPr lvl="1">
              <a:buClr>
                <a:schemeClr val="bg1"/>
              </a:buClr>
              <a:buSzPts val="1800"/>
            </a:pPr>
            <a:endParaRPr lang="en-US" sz="1600" dirty="0">
              <a:solidFill>
                <a:schemeClr val="bg1"/>
              </a:solidFill>
              <a:latin typeface="Montserrat" pitchFamily="2" charset="77"/>
              <a:ea typeface="Arial Black"/>
              <a:cs typeface="Arial Black"/>
              <a:sym typeface="Arial Black"/>
            </a:endParaRPr>
          </a:p>
          <a:p>
            <a:pPr lvl="1" fontAlgn="base"/>
            <a:endParaRPr lang="en-US" sz="1600" dirty="0">
              <a:solidFill>
                <a:schemeClr val="bg1"/>
              </a:solidFill>
              <a:latin typeface="Montserrat" pitchFamily="2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1E5A1C-99C2-6A45-A447-5B20C157738B}"/>
              </a:ext>
            </a:extLst>
          </p:cNvPr>
          <p:cNvCxnSpPr>
            <a:cxnSpLocks/>
          </p:cNvCxnSpPr>
          <p:nvPr/>
        </p:nvCxnSpPr>
        <p:spPr>
          <a:xfrm flipH="1">
            <a:off x="2861006" y="1677335"/>
            <a:ext cx="5518120" cy="233929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80E9B9F-CE27-6044-BEE7-D286310768EE}"/>
              </a:ext>
            </a:extLst>
          </p:cNvPr>
          <p:cNvCxnSpPr>
            <a:cxnSpLocks/>
          </p:cNvCxnSpPr>
          <p:nvPr/>
        </p:nvCxnSpPr>
        <p:spPr>
          <a:xfrm flipH="1" flipV="1">
            <a:off x="7445829" y="3108960"/>
            <a:ext cx="933297" cy="271707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E64AA2-7330-3745-8E6B-8C4AAC8938F3}"/>
              </a:ext>
            </a:extLst>
          </p:cNvPr>
          <p:cNvCxnSpPr>
            <a:cxnSpLocks/>
          </p:cNvCxnSpPr>
          <p:nvPr/>
        </p:nvCxnSpPr>
        <p:spPr>
          <a:xfrm flipH="1">
            <a:off x="4196142" y="4833882"/>
            <a:ext cx="4182984" cy="5787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ouble Brace 2">
            <a:extLst>
              <a:ext uri="{FF2B5EF4-FFF2-40B4-BE49-F238E27FC236}">
                <a16:creationId xmlns:a16="http://schemas.microsoft.com/office/drawing/2014/main" id="{A7E400AA-7618-F64D-8232-F592E5B74DD0}"/>
              </a:ext>
            </a:extLst>
          </p:cNvPr>
          <p:cNvSpPr/>
          <p:nvPr/>
        </p:nvSpPr>
        <p:spPr>
          <a:xfrm>
            <a:off x="2086852" y="3971755"/>
            <a:ext cx="2058691" cy="1817570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14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20E4A5-0045-E24C-B953-AB07EC3E6252}"/>
              </a:ext>
            </a:extLst>
          </p:cNvPr>
          <p:cNvSpPr/>
          <p:nvPr/>
        </p:nvSpPr>
        <p:spPr>
          <a:xfrm>
            <a:off x="0" y="1437224"/>
            <a:ext cx="11334024" cy="542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92A5C7-B89E-B44C-AD8B-B0704E7B15E4}"/>
              </a:ext>
            </a:extLst>
          </p:cNvPr>
          <p:cNvSpPr txBox="1"/>
          <p:nvPr/>
        </p:nvSpPr>
        <p:spPr>
          <a:xfrm>
            <a:off x="857976" y="942449"/>
            <a:ext cx="7702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vo" panose="02000000000000000000" pitchFamily="2" charset="77"/>
                <a:cs typeface="Arial Black"/>
                <a:sym typeface="Arial Black"/>
              </a:rPr>
              <a:t>Data-Central / Case Creator</a:t>
            </a:r>
            <a:endParaRPr lang="en-US" sz="2800" b="1" dirty="0">
              <a:solidFill>
                <a:schemeClr val="bg1"/>
              </a:solidFill>
              <a:latin typeface="Arvo" panose="02000000000000000000" pitchFamily="2" charset="77"/>
            </a:endParaRPr>
          </a:p>
        </p:txBody>
      </p:sp>
      <p:sp>
        <p:nvSpPr>
          <p:cNvPr id="5" name="Google Shape;223;p10">
            <a:extLst>
              <a:ext uri="{FF2B5EF4-FFF2-40B4-BE49-F238E27FC236}">
                <a16:creationId xmlns:a16="http://schemas.microsoft.com/office/drawing/2014/main" id="{6F4F893B-BE78-D043-9226-DFF4563E7898}"/>
              </a:ext>
            </a:extLst>
          </p:cNvPr>
          <p:cNvSpPr txBox="1"/>
          <p:nvPr/>
        </p:nvSpPr>
        <p:spPr>
          <a:xfrm>
            <a:off x="8246078" y="1517196"/>
            <a:ext cx="316923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MULTIPLE CASES </a:t>
            </a:r>
          </a:p>
          <a:p>
            <a:pPr lvl="1" fontAlgn="base"/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Support for multiple case creations</a:t>
            </a:r>
          </a:p>
          <a:p>
            <a:pPr marL="457200" lvl="0">
              <a:buClr>
                <a:srgbClr val="000000"/>
              </a:buClr>
              <a:buSzPts val="1800"/>
            </a:pPr>
            <a:endParaRPr sz="1600" u="none" strike="noStrike" cap="none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WORKFLOW CREATION</a:t>
            </a:r>
          </a:p>
          <a:p>
            <a:pPr lvl="1">
              <a:buClr>
                <a:schemeClr val="bg1"/>
              </a:buClr>
              <a:buSzPts val="1800"/>
            </a:pPr>
            <a:r>
              <a:rPr lang="en-US" sz="1600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Select where you want the case files to go: DEMS, CMS, RMS or to a DVD or thumb drive</a:t>
            </a:r>
          </a:p>
          <a:p>
            <a:pPr lvl="1" fontAlgn="base"/>
            <a:endParaRPr lang="en-US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6DE118-BB12-47B1-E171-752F7F826F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11158" y="1465669"/>
            <a:ext cx="7359718" cy="432365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1E5A1C-99C2-6A45-A447-5B20C157738B}"/>
              </a:ext>
            </a:extLst>
          </p:cNvPr>
          <p:cNvCxnSpPr>
            <a:cxnSpLocks/>
          </p:cNvCxnSpPr>
          <p:nvPr/>
        </p:nvCxnSpPr>
        <p:spPr>
          <a:xfrm flipH="1">
            <a:off x="1682946" y="1677335"/>
            <a:ext cx="6696179" cy="577811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E777C4-67F9-D446-8B2A-7E2127D500E2}"/>
              </a:ext>
            </a:extLst>
          </p:cNvPr>
          <p:cNvCxnSpPr>
            <a:cxnSpLocks/>
          </p:cNvCxnSpPr>
          <p:nvPr/>
        </p:nvCxnSpPr>
        <p:spPr>
          <a:xfrm flipH="1">
            <a:off x="7235456" y="2648608"/>
            <a:ext cx="1143669" cy="2417806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387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0F2FDB97-169A-F64F-9506-FF00776CAAF9}"/>
              </a:ext>
            </a:extLst>
          </p:cNvPr>
          <p:cNvSpPr/>
          <p:nvPr/>
        </p:nvSpPr>
        <p:spPr>
          <a:xfrm>
            <a:off x="-8164" y="1437224"/>
            <a:ext cx="11340168" cy="542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63A116-C531-8E4E-9716-7F8B1CF572FE}"/>
              </a:ext>
            </a:extLst>
          </p:cNvPr>
          <p:cNvCxnSpPr>
            <a:cxnSpLocks/>
          </p:cNvCxnSpPr>
          <p:nvPr/>
        </p:nvCxnSpPr>
        <p:spPr>
          <a:xfrm flipV="1">
            <a:off x="7669799" y="4957133"/>
            <a:ext cx="2420351" cy="7112"/>
          </a:xfrm>
          <a:prstGeom prst="line">
            <a:avLst/>
          </a:prstGeom>
          <a:ln w="635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C4E41156-40E7-044C-84CB-F9D351E90A58}"/>
              </a:ext>
            </a:extLst>
          </p:cNvPr>
          <p:cNvSpPr/>
          <p:nvPr/>
        </p:nvSpPr>
        <p:spPr>
          <a:xfrm rot="16200000">
            <a:off x="10051471" y="4944240"/>
            <a:ext cx="45719" cy="4571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E2FE2F-3E38-6A45-95D2-AA22EE497F7B}"/>
              </a:ext>
            </a:extLst>
          </p:cNvPr>
          <p:cNvCxnSpPr>
            <a:cxnSpLocks/>
          </p:cNvCxnSpPr>
          <p:nvPr/>
        </p:nvCxnSpPr>
        <p:spPr>
          <a:xfrm flipV="1">
            <a:off x="10327035" y="2993702"/>
            <a:ext cx="0" cy="1418286"/>
          </a:xfrm>
          <a:prstGeom prst="line">
            <a:avLst/>
          </a:prstGeom>
          <a:ln w="63500">
            <a:prstDash val="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B3FBBB-CA3B-1E49-80EA-4AD649E06C78}"/>
              </a:ext>
            </a:extLst>
          </p:cNvPr>
          <p:cNvCxnSpPr>
            <a:cxnSpLocks/>
          </p:cNvCxnSpPr>
          <p:nvPr/>
        </p:nvCxnSpPr>
        <p:spPr>
          <a:xfrm flipV="1">
            <a:off x="1553485" y="4967100"/>
            <a:ext cx="2779516" cy="1"/>
          </a:xfrm>
          <a:prstGeom prst="line">
            <a:avLst/>
          </a:prstGeom>
          <a:ln w="635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3347B4-7375-4144-85BB-68E201BF9920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7651659" y="2811997"/>
            <a:ext cx="2468758" cy="2125826"/>
          </a:xfrm>
          <a:prstGeom prst="line">
            <a:avLst/>
          </a:prstGeom>
          <a:ln w="635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29DF86-645E-7247-9C65-FF3AC44573E0}"/>
              </a:ext>
            </a:extLst>
          </p:cNvPr>
          <p:cNvCxnSpPr>
            <a:cxnSpLocks/>
          </p:cNvCxnSpPr>
          <p:nvPr/>
        </p:nvCxnSpPr>
        <p:spPr>
          <a:xfrm flipV="1">
            <a:off x="4309872" y="4964245"/>
            <a:ext cx="2642616" cy="1"/>
          </a:xfrm>
          <a:prstGeom prst="line">
            <a:avLst/>
          </a:prstGeom>
          <a:ln w="635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75AB79-B4F5-7F42-B79E-9DEC61C47A42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7651657" y="2808460"/>
            <a:ext cx="2468760" cy="3537"/>
          </a:xfrm>
          <a:prstGeom prst="line">
            <a:avLst/>
          </a:prstGeom>
          <a:ln w="635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42E5B9-DF73-6744-9535-872BB4CB4BE8}"/>
              </a:ext>
            </a:extLst>
          </p:cNvPr>
          <p:cNvGrpSpPr/>
          <p:nvPr/>
        </p:nvGrpSpPr>
        <p:grpSpPr>
          <a:xfrm>
            <a:off x="4595058" y="2808460"/>
            <a:ext cx="2443917" cy="45989"/>
            <a:chOff x="4595058" y="2808460"/>
            <a:chExt cx="2443917" cy="4598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6C94D40-5DA3-AA4B-87C5-CF0416AA1C1C}"/>
                </a:ext>
              </a:extLst>
            </p:cNvPr>
            <p:cNvCxnSpPr>
              <a:cxnSpLocks/>
            </p:cNvCxnSpPr>
            <p:nvPr/>
          </p:nvCxnSpPr>
          <p:spPr>
            <a:xfrm>
              <a:off x="4605914" y="2808460"/>
              <a:ext cx="2433061" cy="0"/>
            </a:xfrm>
            <a:prstGeom prst="line">
              <a:avLst/>
            </a:prstGeom>
            <a:ln w="63500" cap="flat">
              <a:miter lim="800000"/>
              <a:head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13ABCFDE-5C33-CE41-88E3-F46FAEF46F55}"/>
                </a:ext>
              </a:extLst>
            </p:cNvPr>
            <p:cNvSpPr/>
            <p:nvPr/>
          </p:nvSpPr>
          <p:spPr>
            <a:xfrm rot="567350">
              <a:off x="4595058" y="2808730"/>
              <a:ext cx="45719" cy="45719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91AD1B-59CC-694E-A03A-80FDA1A492D2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1728675" y="2793232"/>
            <a:ext cx="2163140" cy="15228"/>
          </a:xfrm>
          <a:prstGeom prst="line">
            <a:avLst/>
          </a:prstGeom>
          <a:ln w="63500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046457-BBE7-9549-8837-7611ADE4C77F}"/>
              </a:ext>
            </a:extLst>
          </p:cNvPr>
          <p:cNvGrpSpPr/>
          <p:nvPr/>
        </p:nvGrpSpPr>
        <p:grpSpPr>
          <a:xfrm>
            <a:off x="3703777" y="1762947"/>
            <a:ext cx="1212191" cy="1491428"/>
            <a:chOff x="2577770" y="4042565"/>
            <a:chExt cx="1212191" cy="14914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5579A9-03FE-A141-882D-ADC17DE1765D}"/>
                </a:ext>
              </a:extLst>
            </p:cNvPr>
            <p:cNvGrpSpPr/>
            <p:nvPr/>
          </p:nvGrpSpPr>
          <p:grpSpPr>
            <a:xfrm>
              <a:off x="2690063" y="4681143"/>
              <a:ext cx="885630" cy="852850"/>
              <a:chOff x="1213228" y="3314779"/>
              <a:chExt cx="1159205" cy="104404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2AA7859-ED45-5E46-A138-204AB1580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1663832" y="3314779"/>
                <a:ext cx="452020" cy="422762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99C0677-62B9-9141-8B16-ACAB6B8A5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1213228" y="3449918"/>
                <a:ext cx="646341" cy="60450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C3B31AE-A526-334B-B53C-3E45FA877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 rot="3355177">
                <a:off x="1627892" y="3614284"/>
                <a:ext cx="719639" cy="769442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0BAC63-1D5F-EC46-9F30-2739C5C5894B}"/>
                </a:ext>
              </a:extLst>
            </p:cNvPr>
            <p:cNvSpPr txBox="1"/>
            <p:nvPr/>
          </p:nvSpPr>
          <p:spPr>
            <a:xfrm>
              <a:off x="2577770" y="4042565"/>
              <a:ext cx="12121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Montserrat SemiBold" pitchFamily="2" charset="77"/>
                </a:rPr>
                <a:t>Evidence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Montserrat SemiBold" pitchFamily="2" charset="77"/>
                </a:rPr>
                <a:t>Retrieved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A677FF7-F64E-6B45-BFEA-C78BCEFA0619}"/>
              </a:ext>
            </a:extLst>
          </p:cNvPr>
          <p:cNvGrpSpPr/>
          <p:nvPr/>
        </p:nvGrpSpPr>
        <p:grpSpPr>
          <a:xfrm>
            <a:off x="585264" y="1756173"/>
            <a:ext cx="1463863" cy="1448539"/>
            <a:chOff x="719309" y="3607565"/>
            <a:chExt cx="1463863" cy="144853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5F61CC-9002-1148-BEAC-CFC10FFC55F3}"/>
                </a:ext>
              </a:extLst>
            </p:cNvPr>
            <p:cNvSpPr txBox="1"/>
            <p:nvPr/>
          </p:nvSpPr>
          <p:spPr>
            <a:xfrm>
              <a:off x="719309" y="3607565"/>
              <a:ext cx="14638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Montserrat SemiBold" pitchFamily="2" charset="77"/>
                </a:rPr>
                <a:t>Investigator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Montserrat SemiBold" pitchFamily="2" charset="77"/>
                </a:rPr>
                <a:t>Assigned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2C559C6-71F8-284A-BDF2-B3434B6D3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039760" y="4233144"/>
              <a:ext cx="822960" cy="82296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13B1B0-F913-F549-92CB-9F160A5D385D}"/>
              </a:ext>
            </a:extLst>
          </p:cNvPr>
          <p:cNvGrpSpPr/>
          <p:nvPr/>
        </p:nvGrpSpPr>
        <p:grpSpPr>
          <a:xfrm>
            <a:off x="6608042" y="1740126"/>
            <a:ext cx="1502334" cy="1466672"/>
            <a:chOff x="7275568" y="4112467"/>
            <a:chExt cx="1502334" cy="146667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2F31307-70AD-F64D-992A-9F72B6924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569535" y="4664739"/>
              <a:ext cx="914400" cy="9144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4F20DAA-1799-7141-9D10-16E515D1147E}"/>
                </a:ext>
              </a:extLst>
            </p:cNvPr>
            <p:cNvSpPr txBox="1"/>
            <p:nvPr/>
          </p:nvSpPr>
          <p:spPr>
            <a:xfrm>
              <a:off x="7275568" y="4112467"/>
              <a:ext cx="15023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Montserrat SemiBold" pitchFamily="2" charset="77"/>
                </a:rPr>
                <a:t>Video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Montserrat SemiBold" pitchFamily="2" charset="77"/>
                </a:rPr>
                <a:t>Transcoding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AC3C2CD-2B8F-0F4E-B94B-B27BC3B8AF5C}"/>
              </a:ext>
            </a:extLst>
          </p:cNvPr>
          <p:cNvGrpSpPr/>
          <p:nvPr/>
        </p:nvGrpSpPr>
        <p:grpSpPr>
          <a:xfrm>
            <a:off x="9723800" y="1863444"/>
            <a:ext cx="1265090" cy="1260292"/>
            <a:chOff x="5006281" y="3900185"/>
            <a:chExt cx="1265090" cy="126029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24DCB59-AE97-7648-878F-53A65187D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02898" y="4536999"/>
              <a:ext cx="623478" cy="62347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D6D85AD-B6A5-2A44-A627-595E1FAF2907}"/>
                </a:ext>
              </a:extLst>
            </p:cNvPr>
            <p:cNvSpPr txBox="1"/>
            <p:nvPr/>
          </p:nvSpPr>
          <p:spPr>
            <a:xfrm>
              <a:off x="5006281" y="3900185"/>
              <a:ext cx="12650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Montserrat SemiBold" pitchFamily="2" charset="77"/>
                </a:rPr>
                <a:t>Detective 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Montserrat SemiBold" pitchFamily="2" charset="77"/>
                </a:rPr>
                <a:t>Review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A4067D2-0535-FC43-9EE5-CA7BC38A2137}"/>
              </a:ext>
            </a:extLst>
          </p:cNvPr>
          <p:cNvGrpSpPr/>
          <p:nvPr/>
        </p:nvGrpSpPr>
        <p:grpSpPr>
          <a:xfrm>
            <a:off x="6699443" y="4282603"/>
            <a:ext cx="1221809" cy="1360610"/>
            <a:chOff x="7142882" y="3820865"/>
            <a:chExt cx="1221809" cy="136061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B03C663-DC90-4D49-8BF9-C1AF19F0C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7394127" y="4449955"/>
              <a:ext cx="723207" cy="73152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B501A0-E757-AD42-BB2B-45C13066D547}"/>
                </a:ext>
              </a:extLst>
            </p:cNvPr>
            <p:cNvSpPr txBox="1"/>
            <p:nvPr/>
          </p:nvSpPr>
          <p:spPr>
            <a:xfrm>
              <a:off x="7142882" y="3820865"/>
              <a:ext cx="12218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Montserrat SemiBold" pitchFamily="2" charset="77"/>
                </a:rPr>
                <a:t>Upload to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Montserrat SemiBold" pitchFamily="2" charset="77"/>
                </a:rPr>
                <a:t>DEMS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F08FA2C-0700-334B-8456-FD82EA36D5C1}"/>
              </a:ext>
            </a:extLst>
          </p:cNvPr>
          <p:cNvGrpSpPr/>
          <p:nvPr/>
        </p:nvGrpSpPr>
        <p:grpSpPr>
          <a:xfrm>
            <a:off x="893227" y="4098374"/>
            <a:ext cx="901209" cy="1351755"/>
            <a:chOff x="10303864" y="3473054"/>
            <a:chExt cx="901209" cy="135175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751EAFE-E2D7-0748-9603-E12D879A0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0388709" y="4093289"/>
              <a:ext cx="731520" cy="73152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C47FD89-DF95-DD4A-ACB9-0B204FE6E5E9}"/>
                </a:ext>
              </a:extLst>
            </p:cNvPr>
            <p:cNvSpPr txBox="1"/>
            <p:nvPr/>
          </p:nvSpPr>
          <p:spPr>
            <a:xfrm>
              <a:off x="10303864" y="3473054"/>
              <a:ext cx="9012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Montserrat SemiBold" pitchFamily="2" charset="77"/>
                </a:rPr>
                <a:t>Delete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Montserrat SemiBold" pitchFamily="2" charset="77"/>
                </a:rPr>
                <a:t>Copies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92B1FA-5891-D24E-9537-6DED4F5B4986}"/>
              </a:ext>
            </a:extLst>
          </p:cNvPr>
          <p:cNvGrpSpPr/>
          <p:nvPr/>
        </p:nvGrpSpPr>
        <p:grpSpPr>
          <a:xfrm flipH="1">
            <a:off x="3880900" y="4200830"/>
            <a:ext cx="1027460" cy="1167783"/>
            <a:chOff x="4599003" y="3355086"/>
            <a:chExt cx="822960" cy="116778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77C7D36-B55A-CC40-9465-E395169A8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4599003" y="3699909"/>
              <a:ext cx="822960" cy="822960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F1C6896-CB0F-2D48-820A-D580342CAD8F}"/>
                </a:ext>
              </a:extLst>
            </p:cNvPr>
            <p:cNvSpPr txBox="1"/>
            <p:nvPr/>
          </p:nvSpPr>
          <p:spPr>
            <a:xfrm>
              <a:off x="4695193" y="3355086"/>
              <a:ext cx="6370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Montserrat SemiBold" pitchFamily="2" charset="77"/>
                </a:rPr>
                <a:t>Share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281F2C2-F564-5F41-9B3D-DB4BFE0208ED}"/>
              </a:ext>
            </a:extLst>
          </p:cNvPr>
          <p:cNvSpPr txBox="1"/>
          <p:nvPr/>
        </p:nvSpPr>
        <p:spPr>
          <a:xfrm rot="5400000">
            <a:off x="9987159" y="3615778"/>
            <a:ext cx="87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Montserrat SemiBold" pitchFamily="2" charset="77"/>
              </a:rPr>
              <a:t>Optional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3A0F67A-7483-7643-90AD-7D2DA3B4D0BB}"/>
              </a:ext>
            </a:extLst>
          </p:cNvPr>
          <p:cNvCxnSpPr>
            <a:cxnSpLocks/>
          </p:cNvCxnSpPr>
          <p:nvPr/>
        </p:nvCxnSpPr>
        <p:spPr>
          <a:xfrm>
            <a:off x="978445" y="6012434"/>
            <a:ext cx="482636" cy="0"/>
          </a:xfrm>
          <a:prstGeom prst="line">
            <a:avLst/>
          </a:prstGeom>
          <a:ln w="635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2698761-7BAE-7846-B403-2B087121A0B4}"/>
              </a:ext>
            </a:extLst>
          </p:cNvPr>
          <p:cNvSpPr txBox="1"/>
          <p:nvPr/>
        </p:nvSpPr>
        <p:spPr>
          <a:xfrm>
            <a:off x="1432219" y="5864279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Manual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D348AFC-8F27-FD4D-BD2E-EDFF198857E9}"/>
              </a:ext>
            </a:extLst>
          </p:cNvPr>
          <p:cNvCxnSpPr>
            <a:cxnSpLocks/>
          </p:cNvCxnSpPr>
          <p:nvPr/>
        </p:nvCxnSpPr>
        <p:spPr>
          <a:xfrm>
            <a:off x="978445" y="6249102"/>
            <a:ext cx="482636" cy="0"/>
          </a:xfrm>
          <a:prstGeom prst="line">
            <a:avLst/>
          </a:prstGeom>
          <a:ln w="63500">
            <a:solidFill>
              <a:srgbClr val="789C9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4FBAA84-1028-314F-AE83-E77EA35BCDF6}"/>
              </a:ext>
            </a:extLst>
          </p:cNvPr>
          <p:cNvSpPr txBox="1"/>
          <p:nvPr/>
        </p:nvSpPr>
        <p:spPr>
          <a:xfrm>
            <a:off x="1432219" y="6111354"/>
            <a:ext cx="834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Automatic</a:t>
            </a:r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C0116B7A-D186-C74B-97EC-6541AB676211}"/>
              </a:ext>
            </a:extLst>
          </p:cNvPr>
          <p:cNvSpPr/>
          <p:nvPr/>
        </p:nvSpPr>
        <p:spPr>
          <a:xfrm>
            <a:off x="2425311" y="2655939"/>
            <a:ext cx="686141" cy="305041"/>
          </a:xfrm>
          <a:prstGeom prst="righ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>
            <a:extLst>
              <a:ext uri="{FF2B5EF4-FFF2-40B4-BE49-F238E27FC236}">
                <a16:creationId xmlns:a16="http://schemas.microsoft.com/office/drawing/2014/main" id="{92B813E2-1635-104D-9F77-55F9507E8BC2}"/>
              </a:ext>
            </a:extLst>
          </p:cNvPr>
          <p:cNvSpPr/>
          <p:nvPr/>
        </p:nvSpPr>
        <p:spPr>
          <a:xfrm>
            <a:off x="5333814" y="2654339"/>
            <a:ext cx="686141" cy="305041"/>
          </a:xfrm>
          <a:prstGeom prst="righ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>
            <a:extLst>
              <a:ext uri="{FF2B5EF4-FFF2-40B4-BE49-F238E27FC236}">
                <a16:creationId xmlns:a16="http://schemas.microsoft.com/office/drawing/2014/main" id="{ABFC7ABF-BA4F-404E-9DD1-B7EE5EAE6F5D}"/>
              </a:ext>
            </a:extLst>
          </p:cNvPr>
          <p:cNvSpPr/>
          <p:nvPr/>
        </p:nvSpPr>
        <p:spPr>
          <a:xfrm>
            <a:off x="8429091" y="2654339"/>
            <a:ext cx="686141" cy="305041"/>
          </a:xfrm>
          <a:prstGeom prst="righ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9CE6219D-5329-384D-B351-38884D72AE79}"/>
              </a:ext>
            </a:extLst>
          </p:cNvPr>
          <p:cNvSpPr/>
          <p:nvPr/>
        </p:nvSpPr>
        <p:spPr>
          <a:xfrm rot="8344312">
            <a:off x="8700243" y="3540050"/>
            <a:ext cx="686141" cy="305041"/>
          </a:xfrm>
          <a:prstGeom prst="righ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>
            <a:extLst>
              <a:ext uri="{FF2B5EF4-FFF2-40B4-BE49-F238E27FC236}">
                <a16:creationId xmlns:a16="http://schemas.microsoft.com/office/drawing/2014/main" id="{9EE3B2F4-2ECB-AA47-BE56-5E2CC4A3083E}"/>
              </a:ext>
            </a:extLst>
          </p:cNvPr>
          <p:cNvSpPr/>
          <p:nvPr/>
        </p:nvSpPr>
        <p:spPr>
          <a:xfrm rot="10800000">
            <a:off x="5443567" y="4811724"/>
            <a:ext cx="686141" cy="305041"/>
          </a:xfrm>
          <a:prstGeom prst="righ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23EF17E1-BD01-CB41-93FD-B9D2DD69842A}"/>
              </a:ext>
            </a:extLst>
          </p:cNvPr>
          <p:cNvSpPr/>
          <p:nvPr/>
        </p:nvSpPr>
        <p:spPr>
          <a:xfrm rot="10800000">
            <a:off x="2476441" y="4811725"/>
            <a:ext cx="686141" cy="305041"/>
          </a:xfrm>
          <a:prstGeom prst="righ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59D861B9-87C0-F846-B8EF-13C797A81D11}"/>
              </a:ext>
            </a:extLst>
          </p:cNvPr>
          <p:cNvSpPr/>
          <p:nvPr/>
        </p:nvSpPr>
        <p:spPr>
          <a:xfrm>
            <a:off x="8723313" y="4804612"/>
            <a:ext cx="686141" cy="305041"/>
          </a:xfrm>
          <a:prstGeom prst="righ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2AA4700-25BB-A540-9ACC-CD572060230E}"/>
              </a:ext>
            </a:extLst>
          </p:cNvPr>
          <p:cNvGrpSpPr/>
          <p:nvPr/>
        </p:nvGrpSpPr>
        <p:grpSpPr>
          <a:xfrm>
            <a:off x="9566611" y="4214790"/>
            <a:ext cx="1689886" cy="1167981"/>
            <a:chOff x="9566611" y="4214790"/>
            <a:chExt cx="1689886" cy="116798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6F510C3-463D-5E46-ABD6-87340D703359}"/>
                </a:ext>
              </a:extLst>
            </p:cNvPr>
            <p:cNvSpPr txBox="1"/>
            <p:nvPr/>
          </p:nvSpPr>
          <p:spPr>
            <a:xfrm>
              <a:off x="9566611" y="4214790"/>
              <a:ext cx="16898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Montserrat SemiBold" pitchFamily="2" charset="77"/>
                </a:rPr>
                <a:t>Forensic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Montserrat SemiBold" pitchFamily="2" charset="77"/>
                </a:rPr>
                <a:t>Enhancement</a:t>
              </a:r>
            </a:p>
          </p:txBody>
        </p:sp>
        <p:pic>
          <p:nvPicPr>
            <p:cNvPr id="59" name="Picture 58" descr="Icon&#10;&#10;Description automatically generated">
              <a:extLst>
                <a:ext uri="{FF2B5EF4-FFF2-40B4-BE49-F238E27FC236}">
                  <a16:creationId xmlns:a16="http://schemas.microsoft.com/office/drawing/2014/main" id="{C9DFF501-647E-D64C-BF0E-FA783858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115047" y="4795157"/>
              <a:ext cx="634893" cy="587614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E6E8D894-091C-D04F-831A-9B5D040C93F7}"/>
              </a:ext>
            </a:extLst>
          </p:cNvPr>
          <p:cNvSpPr txBox="1"/>
          <p:nvPr/>
        </p:nvSpPr>
        <p:spPr>
          <a:xfrm>
            <a:off x="857976" y="942449"/>
            <a:ext cx="7702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vo" panose="02000000000000000000" pitchFamily="2" charset="77"/>
              </a:rPr>
              <a:t>Current Workflow Challenges</a:t>
            </a:r>
          </a:p>
        </p:txBody>
      </p:sp>
    </p:spTree>
    <p:extLst>
      <p:ext uri="{BB962C8B-B14F-4D97-AF65-F5344CB8AC3E}">
        <p14:creationId xmlns:p14="http://schemas.microsoft.com/office/powerpoint/2010/main" val="1468700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B8CB51E4-B4CD-243D-5730-5C955F04C722}"/>
              </a:ext>
            </a:extLst>
          </p:cNvPr>
          <p:cNvSpPr/>
          <p:nvPr/>
        </p:nvSpPr>
        <p:spPr>
          <a:xfrm>
            <a:off x="0" y="1437808"/>
            <a:ext cx="11340168" cy="542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7C3FC-DFE5-BE42-AF8C-12309B6952DF}"/>
              </a:ext>
            </a:extLst>
          </p:cNvPr>
          <p:cNvCxnSpPr>
            <a:cxnSpLocks/>
          </p:cNvCxnSpPr>
          <p:nvPr/>
        </p:nvCxnSpPr>
        <p:spPr>
          <a:xfrm flipV="1">
            <a:off x="8155313" y="3084528"/>
            <a:ext cx="1007518" cy="905597"/>
          </a:xfrm>
          <a:prstGeom prst="line">
            <a:avLst/>
          </a:prstGeom>
          <a:ln w="63500">
            <a:prstDash val="sys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B8B29C-5CF6-9543-B2E2-50EF9F4765BF}"/>
              </a:ext>
            </a:extLst>
          </p:cNvPr>
          <p:cNvCxnSpPr>
            <a:cxnSpLocks/>
          </p:cNvCxnSpPr>
          <p:nvPr/>
        </p:nvCxnSpPr>
        <p:spPr>
          <a:xfrm>
            <a:off x="5540192" y="4111582"/>
            <a:ext cx="663435" cy="4791"/>
          </a:xfrm>
          <a:prstGeom prst="line">
            <a:avLst/>
          </a:prstGeom>
          <a:ln w="63500">
            <a:solidFill>
              <a:srgbClr val="789C9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F07863-EF56-2841-99B6-CE42812609B8}"/>
              </a:ext>
            </a:extLst>
          </p:cNvPr>
          <p:cNvCxnSpPr>
            <a:cxnSpLocks/>
          </p:cNvCxnSpPr>
          <p:nvPr/>
        </p:nvCxnSpPr>
        <p:spPr>
          <a:xfrm flipV="1">
            <a:off x="5064065" y="2805018"/>
            <a:ext cx="0" cy="361771"/>
          </a:xfrm>
          <a:prstGeom prst="line">
            <a:avLst/>
          </a:prstGeom>
          <a:ln w="63500">
            <a:solidFill>
              <a:srgbClr val="789C9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ED9A4E-883A-6141-934E-FF83520C9456}"/>
              </a:ext>
            </a:extLst>
          </p:cNvPr>
          <p:cNvCxnSpPr>
            <a:cxnSpLocks/>
          </p:cNvCxnSpPr>
          <p:nvPr/>
        </p:nvCxnSpPr>
        <p:spPr>
          <a:xfrm flipH="1">
            <a:off x="7084861" y="4111583"/>
            <a:ext cx="576581" cy="0"/>
          </a:xfrm>
          <a:prstGeom prst="line">
            <a:avLst/>
          </a:prstGeom>
          <a:ln w="635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E61974-E20F-FC4F-B001-79747C96991B}"/>
              </a:ext>
            </a:extLst>
          </p:cNvPr>
          <p:cNvCxnSpPr>
            <a:cxnSpLocks/>
          </p:cNvCxnSpPr>
          <p:nvPr/>
        </p:nvCxnSpPr>
        <p:spPr>
          <a:xfrm>
            <a:off x="8376648" y="4606541"/>
            <a:ext cx="631620" cy="621356"/>
          </a:xfrm>
          <a:prstGeom prst="line">
            <a:avLst/>
          </a:prstGeom>
          <a:ln w="635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CD04E6-743E-6F45-9978-19F3F1B0945F}"/>
              </a:ext>
            </a:extLst>
          </p:cNvPr>
          <p:cNvCxnSpPr>
            <a:cxnSpLocks/>
          </p:cNvCxnSpPr>
          <p:nvPr/>
        </p:nvCxnSpPr>
        <p:spPr>
          <a:xfrm>
            <a:off x="2617406" y="4111583"/>
            <a:ext cx="1961581" cy="0"/>
          </a:xfrm>
          <a:prstGeom prst="line">
            <a:avLst/>
          </a:prstGeom>
          <a:ln w="63500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BB628A-68AE-D343-97CA-5DC5DFBF91BE}"/>
              </a:ext>
            </a:extLst>
          </p:cNvPr>
          <p:cNvSpPr txBox="1"/>
          <p:nvPr/>
        </p:nvSpPr>
        <p:spPr>
          <a:xfrm>
            <a:off x="1090287" y="3069114"/>
            <a:ext cx="2241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 SemiBold" pitchFamily="2" charset="77"/>
              </a:rPr>
              <a:t>Detective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Montserrat SemiBold" pitchFamily="2" charset="77"/>
              </a:rPr>
              <a:t>Retrieved Evidence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5181E2D-52D0-BD44-927C-9DA86C39624A}"/>
              </a:ext>
            </a:extLst>
          </p:cNvPr>
          <p:cNvCxnSpPr>
            <a:cxnSpLocks/>
          </p:cNvCxnSpPr>
          <p:nvPr/>
        </p:nvCxnSpPr>
        <p:spPr>
          <a:xfrm>
            <a:off x="978445" y="6012434"/>
            <a:ext cx="482636" cy="0"/>
          </a:xfrm>
          <a:prstGeom prst="line">
            <a:avLst/>
          </a:prstGeom>
          <a:ln w="635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2127C63-2C32-534F-8E37-09263CAD0266}"/>
              </a:ext>
            </a:extLst>
          </p:cNvPr>
          <p:cNvSpPr txBox="1"/>
          <p:nvPr/>
        </p:nvSpPr>
        <p:spPr>
          <a:xfrm>
            <a:off x="1432219" y="5864279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Montserrat SemiBold" pitchFamily="2" charset="77"/>
              </a:rPr>
              <a:t>Manual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F43052E-DE68-1E43-B0B3-9E436B178182}"/>
              </a:ext>
            </a:extLst>
          </p:cNvPr>
          <p:cNvCxnSpPr>
            <a:cxnSpLocks/>
          </p:cNvCxnSpPr>
          <p:nvPr/>
        </p:nvCxnSpPr>
        <p:spPr>
          <a:xfrm>
            <a:off x="978445" y="6249102"/>
            <a:ext cx="482636" cy="0"/>
          </a:xfrm>
          <a:prstGeom prst="line">
            <a:avLst/>
          </a:prstGeom>
          <a:ln w="63500">
            <a:solidFill>
              <a:srgbClr val="789C9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AADF8B3-191A-E64A-88FC-E9ABBB672899}"/>
              </a:ext>
            </a:extLst>
          </p:cNvPr>
          <p:cNvSpPr txBox="1"/>
          <p:nvPr/>
        </p:nvSpPr>
        <p:spPr>
          <a:xfrm>
            <a:off x="1432219" y="6111354"/>
            <a:ext cx="1024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Montserrat SemiBold" pitchFamily="2" charset="77"/>
              </a:rPr>
              <a:t>Automatic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0A3616A-CAC3-3C4E-B964-29F47AB0A136}"/>
              </a:ext>
            </a:extLst>
          </p:cNvPr>
          <p:cNvGrpSpPr/>
          <p:nvPr/>
        </p:nvGrpSpPr>
        <p:grpSpPr>
          <a:xfrm>
            <a:off x="4289014" y="3131017"/>
            <a:ext cx="1588243" cy="1364892"/>
            <a:chOff x="5302230" y="1702924"/>
            <a:chExt cx="1588243" cy="1364892"/>
          </a:xfrm>
        </p:grpSpPr>
        <p:pic>
          <p:nvPicPr>
            <p:cNvPr id="44" name="Picture 43" descr="A close up of a logo&#10;&#10;Description automatically generated">
              <a:extLst>
                <a:ext uri="{FF2B5EF4-FFF2-40B4-BE49-F238E27FC236}">
                  <a16:creationId xmlns:a16="http://schemas.microsoft.com/office/drawing/2014/main" id="{1BEADA24-888E-4543-AEC2-5E13DB1AF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05841" y="2336296"/>
              <a:ext cx="731520" cy="73152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BC487A7-3F6F-684F-B0F6-4D5404642A98}"/>
                </a:ext>
              </a:extLst>
            </p:cNvPr>
            <p:cNvSpPr/>
            <p:nvPr/>
          </p:nvSpPr>
          <p:spPr>
            <a:xfrm>
              <a:off x="5302230" y="1702924"/>
              <a:ext cx="158824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Montserrat SemiBold" pitchFamily="2" charset="77"/>
                </a:rPr>
                <a:t>Data-Central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Montserrat SemiBold" pitchFamily="2" charset="77"/>
                </a:rPr>
                <a:t>Processing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ADB4A1E8-D62C-364A-8E5F-87BB4FD8952F}"/>
              </a:ext>
            </a:extLst>
          </p:cNvPr>
          <p:cNvSpPr/>
          <p:nvPr/>
        </p:nvSpPr>
        <p:spPr>
          <a:xfrm>
            <a:off x="4065917" y="1579996"/>
            <a:ext cx="1993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 SemiBold" pitchFamily="2" charset="77"/>
              </a:rPr>
              <a:t>Original Video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Montserrat SemiBold" pitchFamily="2" charset="77"/>
              </a:rPr>
              <a:t>&amp; .mp4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39FBF8-69F4-E84A-8A80-C74D96CB0A6F}"/>
              </a:ext>
            </a:extLst>
          </p:cNvPr>
          <p:cNvSpPr txBox="1"/>
          <p:nvPr/>
        </p:nvSpPr>
        <p:spPr>
          <a:xfrm rot="19020062">
            <a:off x="8475885" y="3375826"/>
            <a:ext cx="8018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ontserrat" pitchFamily="2" charset="77"/>
              </a:rPr>
              <a:t>Optional</a:t>
            </a: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C28E6BAE-6B64-8A4D-B765-342BA634CCE4}"/>
              </a:ext>
            </a:extLst>
          </p:cNvPr>
          <p:cNvSpPr/>
          <p:nvPr/>
        </p:nvSpPr>
        <p:spPr>
          <a:xfrm>
            <a:off x="3068339" y="3959062"/>
            <a:ext cx="686141" cy="305041"/>
          </a:xfrm>
          <a:prstGeom prst="righ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88B91A1-4D67-2646-B0F8-B413C5791AAB}"/>
              </a:ext>
            </a:extLst>
          </p:cNvPr>
          <p:cNvSpPr txBox="1"/>
          <p:nvPr/>
        </p:nvSpPr>
        <p:spPr>
          <a:xfrm>
            <a:off x="857976" y="942449"/>
            <a:ext cx="7702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vo" panose="02000000000000000000" pitchFamily="2" charset="77"/>
                <a:cs typeface="Arial Black"/>
                <a:sym typeface="Arial Black"/>
              </a:rPr>
              <a:t>Data-Central / Case Creator Workflow</a:t>
            </a:r>
            <a:endParaRPr lang="en-US" sz="2800" b="1" dirty="0">
              <a:solidFill>
                <a:schemeClr val="bg1"/>
              </a:solidFill>
              <a:latin typeface="Arvo" panose="02000000000000000000" pitchFamily="2" charset="77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0DE2E3F-0C77-AEE4-6A6C-A9775FCDFC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84774" y="3922600"/>
            <a:ext cx="723207" cy="73152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F6E60E1-B7EB-EED5-2153-1D3701F9F0E6}"/>
              </a:ext>
            </a:extLst>
          </p:cNvPr>
          <p:cNvSpPr txBox="1"/>
          <p:nvPr/>
        </p:nvSpPr>
        <p:spPr>
          <a:xfrm>
            <a:off x="6033529" y="3293510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 SemiBold" pitchFamily="2" charset="77"/>
              </a:rPr>
              <a:t>Upload to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Montserrat SemiBold" pitchFamily="2" charset="77"/>
              </a:rPr>
              <a:t>DEMS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90AE026-4EA7-C5CB-BC9A-E30E6F392141}"/>
              </a:ext>
            </a:extLst>
          </p:cNvPr>
          <p:cNvSpPr txBox="1"/>
          <p:nvPr/>
        </p:nvSpPr>
        <p:spPr>
          <a:xfrm>
            <a:off x="8531185" y="2112785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 SemiBold" pitchFamily="2" charset="77"/>
              </a:rPr>
              <a:t>Forensic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Montserrat SemiBold" pitchFamily="2" charset="77"/>
              </a:rPr>
              <a:t>Enhancement</a:t>
            </a:r>
          </a:p>
        </p:txBody>
      </p:sp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956D2EF8-3AE2-8280-4B12-01E6E9F93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959" y="2703829"/>
            <a:ext cx="634893" cy="58761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E7C4F00-EA96-590C-1DCC-8119969839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H="1">
            <a:off x="8931899" y="5195645"/>
            <a:ext cx="1027460" cy="82296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369BDD6-B275-3C7B-8758-C812263B8706}"/>
              </a:ext>
            </a:extLst>
          </p:cNvPr>
          <p:cNvSpPr txBox="1"/>
          <p:nvPr/>
        </p:nvSpPr>
        <p:spPr>
          <a:xfrm flipH="1">
            <a:off x="9047923" y="4848381"/>
            <a:ext cx="795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 SemiBold" pitchFamily="2" charset="77"/>
              </a:rPr>
              <a:t>Share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8EADAC6-2626-BF77-77CC-E629C8A60D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07306" y="3940879"/>
            <a:ext cx="623478" cy="62347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8C756EE-B4D4-DCE9-F038-2B95E553010E}"/>
              </a:ext>
            </a:extLst>
          </p:cNvPr>
          <p:cNvSpPr txBox="1"/>
          <p:nvPr/>
        </p:nvSpPr>
        <p:spPr>
          <a:xfrm>
            <a:off x="7266095" y="3313920"/>
            <a:ext cx="1265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 SemiBold" pitchFamily="2" charset="77"/>
              </a:rPr>
              <a:t>Detective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Montserrat SemiBold" pitchFamily="2" charset="77"/>
              </a:rPr>
              <a:t>Review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031AB9-E864-D5D0-1063-987510D153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8983" y="3730196"/>
            <a:ext cx="901209" cy="8853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FCD121-D0B2-AA99-BF7D-4AFAE72758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1296" y="2199392"/>
            <a:ext cx="537179" cy="53717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FE5D43A-20E0-952D-8664-82EFD5F36A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7542" y="4167838"/>
            <a:ext cx="424227" cy="28896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986C59B-AA2A-65A6-C7D4-5B702EA257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9891" y="4256108"/>
            <a:ext cx="362455" cy="232343"/>
          </a:xfrm>
          <a:prstGeom prst="rect">
            <a:avLst/>
          </a:prstGeom>
        </p:spPr>
      </p:pic>
      <p:pic>
        <p:nvPicPr>
          <p:cNvPr id="67" name="Picture 8" descr="Server">
            <a:extLst>
              <a:ext uri="{FF2B5EF4-FFF2-40B4-BE49-F238E27FC236}">
                <a16:creationId xmlns:a16="http://schemas.microsoft.com/office/drawing/2014/main" id="{08153B49-C17E-D2BA-DA85-9636FA0C1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215" y="3638300"/>
            <a:ext cx="458739" cy="44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F8C1DF50-65C7-DB0B-D8DA-E8FFA243BF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5916" y="2199392"/>
            <a:ext cx="600844" cy="60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98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20E4A5-0045-E24C-B953-AB07EC3E6252}"/>
              </a:ext>
            </a:extLst>
          </p:cNvPr>
          <p:cNvSpPr/>
          <p:nvPr/>
        </p:nvSpPr>
        <p:spPr>
          <a:xfrm>
            <a:off x="0" y="1437224"/>
            <a:ext cx="11334024" cy="542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92A5C7-B89E-B44C-AD8B-B0704E7B15E4}"/>
              </a:ext>
            </a:extLst>
          </p:cNvPr>
          <p:cNvSpPr txBox="1"/>
          <p:nvPr/>
        </p:nvSpPr>
        <p:spPr>
          <a:xfrm>
            <a:off x="857976" y="942449"/>
            <a:ext cx="7702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vo" panose="02000000000000000000" pitchFamily="2" charset="77"/>
                <a:cs typeface="Arial Black"/>
                <a:sym typeface="Arial Black"/>
              </a:rPr>
              <a:t>Data-Central / Case Creator</a:t>
            </a:r>
            <a:endParaRPr lang="en-US" sz="2800" b="1" dirty="0">
              <a:solidFill>
                <a:schemeClr val="bg1"/>
              </a:solidFill>
              <a:latin typeface="Arvo" panose="02000000000000000000" pitchFamily="2" charset="77"/>
            </a:endParaRPr>
          </a:p>
        </p:txBody>
      </p:sp>
      <p:sp>
        <p:nvSpPr>
          <p:cNvPr id="5" name="Google Shape;223;p10">
            <a:extLst>
              <a:ext uri="{FF2B5EF4-FFF2-40B4-BE49-F238E27FC236}">
                <a16:creationId xmlns:a16="http://schemas.microsoft.com/office/drawing/2014/main" id="{6F4F893B-BE78-D043-9226-DFF4563E7898}"/>
              </a:ext>
            </a:extLst>
          </p:cNvPr>
          <p:cNvSpPr txBox="1"/>
          <p:nvPr/>
        </p:nvSpPr>
        <p:spPr>
          <a:xfrm>
            <a:off x="8246078" y="1517196"/>
            <a:ext cx="3169235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VIDEO / PHOTO REVIEW</a:t>
            </a:r>
          </a:p>
          <a:p>
            <a:pPr lvl="1" fontAlgn="base"/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View the working copy of the proprietary video in seconds </a:t>
            </a:r>
          </a:p>
          <a:p>
            <a:pPr marL="457200" lvl="0">
              <a:buClr>
                <a:srgbClr val="000000"/>
              </a:buClr>
              <a:buSzPts val="1800"/>
            </a:pPr>
            <a:endParaRPr sz="1600" u="none" strike="noStrike" cap="none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PROPRIETARY VIDEO CONVERSION</a:t>
            </a:r>
          </a:p>
          <a:p>
            <a:pPr lvl="1">
              <a:buClr>
                <a:schemeClr val="bg1"/>
              </a:buClr>
              <a:buSzPts val="1800"/>
            </a:pPr>
            <a:r>
              <a:rPr lang="en-US" sz="1600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Rewrap proprietary video in seconds and extract multiplexed videos from executable applications without opening the app</a:t>
            </a:r>
          </a:p>
          <a:p>
            <a:pPr lvl="1" fontAlgn="base"/>
            <a:endParaRPr lang="en-US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EA9849-2A44-9DDA-FAA7-C5FB0316FA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1363" y="1465669"/>
            <a:ext cx="7359718" cy="432365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1E5A1C-99C2-6A45-A447-5B20C157738B}"/>
              </a:ext>
            </a:extLst>
          </p:cNvPr>
          <p:cNvCxnSpPr>
            <a:cxnSpLocks/>
          </p:cNvCxnSpPr>
          <p:nvPr/>
        </p:nvCxnSpPr>
        <p:spPr>
          <a:xfrm flipH="1">
            <a:off x="5592726" y="1677335"/>
            <a:ext cx="2786400" cy="603349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51EE1F-88AA-2C4C-AE8B-64F0600E53EE}"/>
              </a:ext>
            </a:extLst>
          </p:cNvPr>
          <p:cNvCxnSpPr>
            <a:cxnSpLocks/>
          </p:cNvCxnSpPr>
          <p:nvPr/>
        </p:nvCxnSpPr>
        <p:spPr>
          <a:xfrm flipH="1">
            <a:off x="3374917" y="2894550"/>
            <a:ext cx="5004209" cy="244625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4877D12-3AC9-794C-87AE-A2B22C2EFC6F}"/>
              </a:ext>
            </a:extLst>
          </p:cNvPr>
          <p:cNvSpPr/>
          <p:nvPr/>
        </p:nvSpPr>
        <p:spPr>
          <a:xfrm>
            <a:off x="2473129" y="5291797"/>
            <a:ext cx="901788" cy="315310"/>
          </a:xfrm>
          <a:prstGeom prst="ellipse">
            <a:avLst/>
          </a:prstGeom>
          <a:noFill/>
          <a:ln>
            <a:solidFill>
              <a:srgbClr val="039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98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A806513-A715-E742-B9C4-9BA27A273C93}"/>
              </a:ext>
            </a:extLst>
          </p:cNvPr>
          <p:cNvSpPr/>
          <p:nvPr/>
        </p:nvSpPr>
        <p:spPr>
          <a:xfrm>
            <a:off x="-6773" y="1437072"/>
            <a:ext cx="11334024" cy="542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77A6C5-687F-C94C-B0F7-A42AA4D590C7}"/>
              </a:ext>
            </a:extLst>
          </p:cNvPr>
          <p:cNvSpPr txBox="1"/>
          <p:nvPr/>
        </p:nvSpPr>
        <p:spPr>
          <a:xfrm>
            <a:off x="7724705" y="2580485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19434-7F20-0D4F-8B49-99BB90E8E4B8}"/>
              </a:ext>
            </a:extLst>
          </p:cNvPr>
          <p:cNvSpPr txBox="1"/>
          <p:nvPr/>
        </p:nvSpPr>
        <p:spPr>
          <a:xfrm>
            <a:off x="8127271" y="4702148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F01CC3-9EDC-D64A-A915-7188BE76016F}"/>
              </a:ext>
            </a:extLst>
          </p:cNvPr>
          <p:cNvSpPr txBox="1"/>
          <p:nvPr/>
        </p:nvSpPr>
        <p:spPr>
          <a:xfrm>
            <a:off x="10584758" y="2678321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14347D-6470-BD4A-80AB-38BA2F5E4FA0}"/>
              </a:ext>
            </a:extLst>
          </p:cNvPr>
          <p:cNvSpPr txBox="1"/>
          <p:nvPr/>
        </p:nvSpPr>
        <p:spPr>
          <a:xfrm>
            <a:off x="6828697" y="3189128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RMS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146E86-1776-1E4D-A78E-88D984CCD7AC}"/>
              </a:ext>
            </a:extLst>
          </p:cNvPr>
          <p:cNvSpPr txBox="1"/>
          <p:nvPr/>
        </p:nvSpPr>
        <p:spPr>
          <a:xfrm>
            <a:off x="6761181" y="3893288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JMS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7382D4-FCA3-9342-B0D6-8EF51ECD8B91}"/>
              </a:ext>
            </a:extLst>
          </p:cNvPr>
          <p:cNvSpPr txBox="1"/>
          <p:nvPr/>
        </p:nvSpPr>
        <p:spPr>
          <a:xfrm>
            <a:off x="10474088" y="4248676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JJMS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C5204B-7AE9-3643-8666-B8201D1248B3}"/>
              </a:ext>
            </a:extLst>
          </p:cNvPr>
          <p:cNvSpPr txBox="1"/>
          <p:nvPr/>
        </p:nvSpPr>
        <p:spPr>
          <a:xfrm>
            <a:off x="7279007" y="4443260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6D90EC-6100-DF43-B908-0A81469B3829}"/>
              </a:ext>
            </a:extLst>
          </p:cNvPr>
          <p:cNvSpPr txBox="1"/>
          <p:nvPr/>
        </p:nvSpPr>
        <p:spPr>
          <a:xfrm>
            <a:off x="9075752" y="238750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HMS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E1D235-072B-C144-8D70-7FB7BC994A80}"/>
              </a:ext>
            </a:extLst>
          </p:cNvPr>
          <p:cNvSpPr txBox="1"/>
          <p:nvPr/>
        </p:nvSpPr>
        <p:spPr>
          <a:xfrm>
            <a:off x="9707211" y="4586681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10D34F-9FC3-2947-BF03-098B4610F1B2}"/>
              </a:ext>
            </a:extLst>
          </p:cNvPr>
          <p:cNvSpPr txBox="1"/>
          <p:nvPr/>
        </p:nvSpPr>
        <p:spPr>
          <a:xfrm>
            <a:off x="3614621" y="6105827"/>
            <a:ext cx="2306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vo" panose="02000000000000000000" pitchFamily="2" charset="77"/>
                <a:ea typeface="+mn-ea"/>
                <a:cs typeface="+mn-cs"/>
              </a:rPr>
              <a:t>Data-Central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on-premise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appliance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98B1F12-04D8-5C46-B56D-0FD2BC956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292" y="941200"/>
            <a:ext cx="10515600" cy="642438"/>
          </a:xfrm>
        </p:spPr>
        <p:txBody>
          <a:bodyPr>
            <a:normAutofit/>
          </a:bodyPr>
          <a:lstStyle/>
          <a:p>
            <a:r>
              <a:rPr lang="en-US" sz="2800" b="1" kern="0" dirty="0">
                <a:latin typeface="Arvo" panose="02000000000000000000" pitchFamily="2" charset="77"/>
                <a:ea typeface="Calibri"/>
                <a:cs typeface="Calibri"/>
                <a:sym typeface="Calibri"/>
              </a:rPr>
              <a:t>Data-Central Workflow</a:t>
            </a:r>
            <a:endParaRPr lang="en-US" sz="2800" dirty="0"/>
          </a:p>
        </p:txBody>
      </p:sp>
      <p:pic>
        <p:nvPicPr>
          <p:cNvPr id="27" name="Picture 26" descr="A picture containing table&#10;&#10;Description automatically generated">
            <a:extLst>
              <a:ext uri="{FF2B5EF4-FFF2-40B4-BE49-F238E27FC236}">
                <a16:creationId xmlns:a16="http://schemas.microsoft.com/office/drawing/2014/main" id="{462E61B7-6CA8-6B45-B534-06B28D783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91" y="2040487"/>
            <a:ext cx="1363514" cy="31140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DD897A-7570-9046-9B5B-E46CD7A49D46}"/>
              </a:ext>
            </a:extLst>
          </p:cNvPr>
          <p:cNvSpPr txBox="1"/>
          <p:nvPr/>
        </p:nvSpPr>
        <p:spPr>
          <a:xfrm>
            <a:off x="4756307" y="4353443"/>
            <a:ext cx="1428596" cy="40011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Light" pitchFamily="2" charset="77"/>
              </a:rPr>
              <a:t>SHA-256 - Hash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Light" pitchFamily="2" charset="77"/>
              </a:rPr>
              <a:t>AES 256 Encryption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460C08-BEA5-674B-B301-DD3240609E81}"/>
              </a:ext>
            </a:extLst>
          </p:cNvPr>
          <p:cNvSpPr txBox="1"/>
          <p:nvPr/>
        </p:nvSpPr>
        <p:spPr>
          <a:xfrm>
            <a:off x="4176809" y="29745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430BB2-D4CB-0C41-9D0C-2E00F80F5983}"/>
              </a:ext>
            </a:extLst>
          </p:cNvPr>
          <p:cNvSpPr txBox="1"/>
          <p:nvPr/>
        </p:nvSpPr>
        <p:spPr>
          <a:xfrm>
            <a:off x="3318756" y="2009542"/>
            <a:ext cx="3114955" cy="181588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itchFamily="2" charset="77"/>
              </a:rPr>
              <a:t>Case # 12-26935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itchFamily="2" charset="77"/>
              </a:rPr>
              <a:t>Camera Name: 1 North Entrance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itchFamily="2" charset="77"/>
              </a:rPr>
              <a:t>Start Time/Date: 05:24 03/04/12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itchFamily="2" charset="77"/>
              </a:rPr>
              <a:t>End Time/Date: 05:49 03/04/12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itchFamily="2" charset="77"/>
              </a:rPr>
              <a:t>Suspect name: John Smith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itchFamily="2" charset="77"/>
              </a:rPr>
              <a:t>Location: 1234 Street Address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itchFamily="2" charset="77"/>
              </a:rPr>
              <a:t>Event Type: Armed Robbery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itchFamily="2" charset="77"/>
              </a:rPr>
              <a:t>Lead Detective: Mike Jones: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8B989C-30BE-A943-B350-512321D40FCC}"/>
              </a:ext>
            </a:extLst>
          </p:cNvPr>
          <p:cNvSpPr txBox="1"/>
          <p:nvPr/>
        </p:nvSpPr>
        <p:spPr>
          <a:xfrm>
            <a:off x="120730" y="5382111"/>
            <a:ext cx="2937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itchFamily="2" charset="77"/>
              </a:rPr>
              <a:t>Records Management System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1ED199-FEE6-4D49-9947-EABA07FED1C9}"/>
              </a:ext>
            </a:extLst>
          </p:cNvPr>
          <p:cNvSpPr txBox="1"/>
          <p:nvPr/>
        </p:nvSpPr>
        <p:spPr>
          <a:xfrm>
            <a:off x="10048009" y="241238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B9723A-A7F8-124D-91F0-1FC370D0B10D}"/>
              </a:ext>
            </a:extLst>
          </p:cNvPr>
          <p:cNvSpPr txBox="1"/>
          <p:nvPr/>
        </p:nvSpPr>
        <p:spPr>
          <a:xfrm>
            <a:off x="120730" y="5725152"/>
            <a:ext cx="2563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itchFamily="2" charset="77"/>
              </a:rPr>
              <a:t>Computer-aided Dispatch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0D80D7-66DC-7F47-B884-CCAFDB34515A}"/>
              </a:ext>
            </a:extLst>
          </p:cNvPr>
          <p:cNvSpPr txBox="1"/>
          <p:nvPr/>
        </p:nvSpPr>
        <p:spPr>
          <a:xfrm>
            <a:off x="3755000" y="1762887"/>
            <a:ext cx="2258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Light" pitchFamily="2" charset="77"/>
              </a:rPr>
              <a:t>JSON, XML, CSV and others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1C83F2-A61F-5F48-BC64-996A7DAA16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25234" y="4091005"/>
            <a:ext cx="865008" cy="86500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0EF9E0C-3322-4148-A1DB-71C691AB6917}"/>
              </a:ext>
            </a:extLst>
          </p:cNvPr>
          <p:cNvGrpSpPr/>
          <p:nvPr/>
        </p:nvGrpSpPr>
        <p:grpSpPr>
          <a:xfrm>
            <a:off x="7291062" y="1707345"/>
            <a:ext cx="3878745" cy="2679047"/>
            <a:chOff x="6686542" y="1987084"/>
            <a:chExt cx="3878745" cy="267904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03D6604-F0FB-9842-B1DF-D4D8F727A5CD}"/>
                </a:ext>
              </a:extLst>
            </p:cNvPr>
            <p:cNvGrpSpPr/>
            <p:nvPr/>
          </p:nvGrpSpPr>
          <p:grpSpPr>
            <a:xfrm>
              <a:off x="6898104" y="2195404"/>
              <a:ext cx="3225092" cy="2150359"/>
              <a:chOff x="6898104" y="2195404"/>
              <a:chExt cx="3225092" cy="2150359"/>
            </a:xfrm>
          </p:grpSpPr>
          <p:pic>
            <p:nvPicPr>
              <p:cNvPr id="40" name="Picture 39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FF5A31EA-89AC-494A-A636-2E83A6D7A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62021" y="3723463"/>
                <a:ext cx="889000" cy="622300"/>
              </a:xfrm>
              <a:prstGeom prst="rect">
                <a:avLst/>
              </a:prstGeom>
            </p:spPr>
          </p:pic>
          <p:pic>
            <p:nvPicPr>
              <p:cNvPr id="41" name="Picture 40" descr="Icon&#10;&#10;Description automatically generated">
                <a:extLst>
                  <a:ext uri="{FF2B5EF4-FFF2-40B4-BE49-F238E27FC236}">
                    <a16:creationId xmlns:a16="http://schemas.microsoft.com/office/drawing/2014/main" id="{35769E31-6938-554B-8957-E83A1170DA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2603" y="2195404"/>
                <a:ext cx="1019417" cy="1019417"/>
              </a:xfrm>
              <a:prstGeom prst="rect">
                <a:avLst/>
              </a:prstGeom>
            </p:spPr>
          </p:pic>
          <p:pic>
            <p:nvPicPr>
              <p:cNvPr id="43" name="Picture 42" descr="Icon&#10;&#10;Description automatically generated">
                <a:extLst>
                  <a:ext uri="{FF2B5EF4-FFF2-40B4-BE49-F238E27FC236}">
                    <a16:creationId xmlns:a16="http://schemas.microsoft.com/office/drawing/2014/main" id="{2958BC65-37EF-3A4F-8745-6EBD74BB2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98104" y="3159811"/>
                <a:ext cx="889001" cy="889001"/>
              </a:xfrm>
              <a:prstGeom prst="rect">
                <a:avLst/>
              </a:prstGeom>
            </p:spPr>
          </p:pic>
          <p:pic>
            <p:nvPicPr>
              <p:cNvPr id="45" name="Picture 44" descr="Logo&#10;&#10;Description automatically generated">
                <a:extLst>
                  <a:ext uri="{FF2B5EF4-FFF2-40B4-BE49-F238E27FC236}">
                    <a16:creationId xmlns:a16="http://schemas.microsoft.com/office/drawing/2014/main" id="{23FE695D-6D1E-A347-922A-FB5091619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22992" y="2648223"/>
                <a:ext cx="1600204" cy="889002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7F32D0C-0DE3-E54E-9409-F6344CEB1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686542" y="1987084"/>
              <a:ext cx="3878745" cy="2679047"/>
            </a:xfrm>
            <a:prstGeom prst="rect">
              <a:avLst/>
            </a:prstGeom>
          </p:spPr>
        </p:pic>
      </p:grpSp>
      <p:sp>
        <p:nvSpPr>
          <p:cNvPr id="46" name="Google Shape;216;p9">
            <a:extLst>
              <a:ext uri="{FF2B5EF4-FFF2-40B4-BE49-F238E27FC236}">
                <a16:creationId xmlns:a16="http://schemas.microsoft.com/office/drawing/2014/main" id="{916EDDBC-2115-7141-BEBB-F1364AA66A8A}"/>
              </a:ext>
            </a:extLst>
          </p:cNvPr>
          <p:cNvSpPr txBox="1"/>
          <p:nvPr/>
        </p:nvSpPr>
        <p:spPr>
          <a:xfrm>
            <a:off x="7522419" y="5169487"/>
            <a:ext cx="3503903" cy="1200288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Records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Patient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Digital Incident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Case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Digital Evidence Management System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Learning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217;p9">
            <a:extLst>
              <a:ext uri="{FF2B5EF4-FFF2-40B4-BE49-F238E27FC236}">
                <a16:creationId xmlns:a16="http://schemas.microsoft.com/office/drawing/2014/main" id="{A89DB486-1AF6-3D42-9637-7610AFBFFE02}"/>
              </a:ext>
            </a:extLst>
          </p:cNvPr>
          <p:cNvSpPr txBox="1"/>
          <p:nvPr/>
        </p:nvSpPr>
        <p:spPr>
          <a:xfrm>
            <a:off x="7522419" y="4801897"/>
            <a:ext cx="354867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u="none" strike="noStrike" cap="none" dirty="0">
                <a:solidFill>
                  <a:srgbClr val="03929A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3rd PARTY BACKEND INTEGRATIONS</a:t>
            </a:r>
            <a:endParaRPr sz="1400" u="none" strike="noStrike" cap="none" dirty="0">
              <a:solidFill>
                <a:srgbClr val="03929A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5B2AE07E-911A-EF48-9B9E-5334D268F8A3}"/>
              </a:ext>
            </a:extLst>
          </p:cNvPr>
          <p:cNvSpPr/>
          <p:nvPr/>
        </p:nvSpPr>
        <p:spPr>
          <a:xfrm>
            <a:off x="2024463" y="4227505"/>
            <a:ext cx="690880" cy="263091"/>
          </a:xfrm>
          <a:prstGeom prst="rightArrow">
            <a:avLst/>
          </a:prstGeom>
          <a:solidFill>
            <a:srgbClr val="03929A"/>
          </a:solidFill>
          <a:ln>
            <a:solidFill>
              <a:srgbClr val="039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ight Arrow 51">
            <a:extLst>
              <a:ext uri="{FF2B5EF4-FFF2-40B4-BE49-F238E27FC236}">
                <a16:creationId xmlns:a16="http://schemas.microsoft.com/office/drawing/2014/main" id="{8222DCE1-21CF-0B4B-B652-FF9899E987B9}"/>
              </a:ext>
            </a:extLst>
          </p:cNvPr>
          <p:cNvSpPr/>
          <p:nvPr/>
        </p:nvSpPr>
        <p:spPr>
          <a:xfrm>
            <a:off x="6721719" y="4227505"/>
            <a:ext cx="690880" cy="263091"/>
          </a:xfrm>
          <a:prstGeom prst="rightArrow">
            <a:avLst/>
          </a:prstGeom>
          <a:solidFill>
            <a:srgbClr val="03929A"/>
          </a:solidFill>
          <a:ln>
            <a:solidFill>
              <a:srgbClr val="039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6009F9-0780-F640-A91B-B252C8CD79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139" y="1987093"/>
            <a:ext cx="263091" cy="2630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8736E75-85F3-2A41-A27F-341792CC3B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7134" y="2017323"/>
            <a:ext cx="263091" cy="26309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08E8EDE-E8A7-2C4E-B20E-BD378D02F2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1780" y="2219136"/>
            <a:ext cx="263091" cy="26309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66DE356-EC63-B247-9161-0337436114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5935" y="2255958"/>
            <a:ext cx="263091" cy="26309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58C8FB1-0AC6-564F-ACF9-30BA231C69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4231" y="5420928"/>
            <a:ext cx="263091" cy="26309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E51D714-8E75-C641-BEFB-A26D9BAF8A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6883" y="5758387"/>
            <a:ext cx="263091" cy="26309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1A5D26B-E4CA-AA49-9799-663B34E4D8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9802" y="2900391"/>
            <a:ext cx="263091" cy="26309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7AA414F-1933-C049-9603-9095FD31CC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3999" y="3114419"/>
            <a:ext cx="263091" cy="263091"/>
          </a:xfrm>
          <a:prstGeom prst="rect">
            <a:avLst/>
          </a:prstGeom>
        </p:spPr>
      </p:pic>
      <p:pic>
        <p:nvPicPr>
          <p:cNvPr id="7" name="Picture 6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59E36ACC-4FBA-75D6-27A4-CF76FDA011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4884" y="5122034"/>
            <a:ext cx="1745355" cy="75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56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3D1481-7861-1040-92F1-024831FCB771}"/>
              </a:ext>
            </a:extLst>
          </p:cNvPr>
          <p:cNvSpPr/>
          <p:nvPr/>
        </p:nvSpPr>
        <p:spPr>
          <a:xfrm>
            <a:off x="-6773" y="1437072"/>
            <a:ext cx="11334024" cy="542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1D12B4-2A16-3C6D-8526-AD1D0540A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580" y="1457022"/>
            <a:ext cx="5605587" cy="332297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0049175-3EAC-D84F-B002-A37878FC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292" y="941200"/>
            <a:ext cx="10515600" cy="642438"/>
          </a:xfrm>
        </p:spPr>
        <p:txBody>
          <a:bodyPr>
            <a:normAutofit/>
          </a:bodyPr>
          <a:lstStyle/>
          <a:p>
            <a:r>
              <a:rPr lang="en-US" sz="2800" b="1" kern="0" dirty="0">
                <a:latin typeface="Arvo" panose="02000000000000000000" pitchFamily="2" charset="77"/>
                <a:ea typeface="Calibri"/>
                <a:cs typeface="Calibri"/>
                <a:sym typeface="Calibri"/>
              </a:rPr>
              <a:t>Data-Central Workflow</a:t>
            </a:r>
            <a:endParaRPr lang="en-US" sz="2800" dirty="0"/>
          </a:p>
        </p:txBody>
      </p:sp>
      <p:pic>
        <p:nvPicPr>
          <p:cNvPr id="10" name="Picture 2" descr="Security Center 5.7 System Requirements Guide">
            <a:extLst>
              <a:ext uri="{FF2B5EF4-FFF2-40B4-BE49-F238E27FC236}">
                <a16:creationId xmlns:a16="http://schemas.microsoft.com/office/drawing/2014/main" id="{CD8E3DB1-73BF-B547-990B-9A6C6D9F6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93" y="5143733"/>
            <a:ext cx="1157039" cy="21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eagate &amp;amp; Milestone Video Surveillance Solutions | Seagate US">
            <a:extLst>
              <a:ext uri="{FF2B5EF4-FFF2-40B4-BE49-F238E27FC236}">
                <a16:creationId xmlns:a16="http://schemas.microsoft.com/office/drawing/2014/main" id="{07261D7A-71DC-7C4C-B3F3-456775057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841" y="4036137"/>
            <a:ext cx="690743" cy="69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ecurity Videos - Tips, How Tos &amp; More | Swann Security">
            <a:extLst>
              <a:ext uri="{FF2B5EF4-FFF2-40B4-BE49-F238E27FC236}">
                <a16:creationId xmlns:a16="http://schemas.microsoft.com/office/drawing/2014/main" id="{C263CCEE-8F54-3541-BC18-500B23CCB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21" y="2490104"/>
            <a:ext cx="1236183" cy="44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ectra Enhanced 7 Series IR Look-Up PTZ High-speed PTZ, up to 2MP 30X,  SureVision Product Specification">
            <a:extLst>
              <a:ext uri="{FF2B5EF4-FFF2-40B4-BE49-F238E27FC236}">
                <a16:creationId xmlns:a16="http://schemas.microsoft.com/office/drawing/2014/main" id="{72D93BFC-1FD1-314D-B4D5-31974987B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41" y="1750136"/>
            <a:ext cx="1106342" cy="3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0ECDE2-4894-414F-9300-1F43EAC06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302" y="3426806"/>
            <a:ext cx="967820" cy="239305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8AEC399-2E28-7C4D-8977-C453184230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2889" y="3486043"/>
            <a:ext cx="496245" cy="496245"/>
          </a:xfrm>
          <a:prstGeom prst="rect">
            <a:avLst/>
          </a:prstGeom>
        </p:spPr>
      </p:pic>
      <p:pic>
        <p:nvPicPr>
          <p:cNvPr id="20" name="Picture 19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id="{35EAF581-C144-424C-9A95-A513D9A42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4271" y="4059141"/>
            <a:ext cx="553480" cy="55348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D584D20-A537-6B46-B333-BBA147BB57AA}"/>
              </a:ext>
            </a:extLst>
          </p:cNvPr>
          <p:cNvGrpSpPr/>
          <p:nvPr/>
        </p:nvGrpSpPr>
        <p:grpSpPr>
          <a:xfrm>
            <a:off x="3667411" y="4738781"/>
            <a:ext cx="1569617" cy="1534581"/>
            <a:chOff x="3693847" y="3086198"/>
            <a:chExt cx="2179631" cy="2130978"/>
          </a:xfrm>
        </p:grpSpPr>
        <p:pic>
          <p:nvPicPr>
            <p:cNvPr id="7" name="Picture 6" descr="A picture containing text, electronics, black, shelf&#10;&#10;Description automatically generated">
              <a:extLst>
                <a:ext uri="{FF2B5EF4-FFF2-40B4-BE49-F238E27FC236}">
                  <a16:creationId xmlns:a16="http://schemas.microsoft.com/office/drawing/2014/main" id="{0A4D7DEA-D2B8-7C42-81C9-1EF07E398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93847" y="3086198"/>
              <a:ext cx="2179631" cy="2130978"/>
            </a:xfrm>
            <a:prstGeom prst="rect">
              <a:avLst/>
            </a:prstGeom>
          </p:spPr>
        </p:pic>
        <p:pic>
          <p:nvPicPr>
            <p:cNvPr id="17" name="Picture 16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BAC449D-7D63-4E40-9140-A6EA2E1D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89676" y="3251021"/>
              <a:ext cx="1407944" cy="84319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AD4A7E-97FC-3945-A5EB-190218E046E6}"/>
              </a:ext>
            </a:extLst>
          </p:cNvPr>
          <p:cNvCxnSpPr>
            <a:cxnSpLocks/>
          </p:cNvCxnSpPr>
          <p:nvPr/>
        </p:nvCxnSpPr>
        <p:spPr>
          <a:xfrm flipV="1">
            <a:off x="3923563" y="2490104"/>
            <a:ext cx="1750017" cy="26037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F81C4C2-1AD9-F749-9110-44542FA42713}"/>
              </a:ext>
            </a:extLst>
          </p:cNvPr>
          <p:cNvCxnSpPr>
            <a:cxnSpLocks/>
          </p:cNvCxnSpPr>
          <p:nvPr/>
        </p:nvCxnSpPr>
        <p:spPr>
          <a:xfrm flipV="1">
            <a:off x="4949028" y="4759326"/>
            <a:ext cx="4045462" cy="375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ame 30">
            <a:extLst>
              <a:ext uri="{FF2B5EF4-FFF2-40B4-BE49-F238E27FC236}">
                <a16:creationId xmlns:a16="http://schemas.microsoft.com/office/drawing/2014/main" id="{10602357-8A74-B74C-BF83-F5EF11C732B5}"/>
              </a:ext>
            </a:extLst>
          </p:cNvPr>
          <p:cNvSpPr/>
          <p:nvPr/>
        </p:nvSpPr>
        <p:spPr>
          <a:xfrm>
            <a:off x="7357080" y="1457022"/>
            <a:ext cx="2121967" cy="1663106"/>
          </a:xfrm>
          <a:prstGeom prst="frame">
            <a:avLst/>
          </a:prstGeom>
          <a:solidFill>
            <a:srgbClr val="FF0000"/>
          </a:solidFill>
          <a:ln>
            <a:solidFill>
              <a:srgbClr val="039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22734FA-2C8E-FE4C-BCB2-6A9F8DF8B7A9}"/>
              </a:ext>
            </a:extLst>
          </p:cNvPr>
          <p:cNvSpPr/>
          <p:nvPr/>
        </p:nvSpPr>
        <p:spPr>
          <a:xfrm>
            <a:off x="8051911" y="1855610"/>
            <a:ext cx="394644" cy="362522"/>
          </a:xfrm>
          <a:prstGeom prst="ellipse">
            <a:avLst/>
          </a:prstGeom>
          <a:noFill/>
          <a:ln w="222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FD04C59-365B-D040-A205-132FB6BA9E3A}"/>
              </a:ext>
            </a:extLst>
          </p:cNvPr>
          <p:cNvGrpSpPr/>
          <p:nvPr/>
        </p:nvGrpSpPr>
        <p:grpSpPr>
          <a:xfrm>
            <a:off x="197512" y="1585001"/>
            <a:ext cx="688009" cy="651295"/>
            <a:chOff x="1807914" y="1984075"/>
            <a:chExt cx="688009" cy="651295"/>
          </a:xfrm>
        </p:grpSpPr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016EBBE1-37EC-C648-941F-91DC49505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11505" y="1984075"/>
              <a:ext cx="480827" cy="45945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890CA9D-0843-2545-A5E3-0B95C165B280}"/>
                </a:ext>
              </a:extLst>
            </p:cNvPr>
            <p:cNvSpPr txBox="1"/>
            <p:nvPr/>
          </p:nvSpPr>
          <p:spPr>
            <a:xfrm>
              <a:off x="1807914" y="2389149"/>
              <a:ext cx="6880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Montserrat Medium" pitchFamily="2" charset="77"/>
                </a:rPr>
                <a:t>Schools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D1456D7-C0CC-F14C-BB01-894CD75EAC6C}"/>
              </a:ext>
            </a:extLst>
          </p:cNvPr>
          <p:cNvGrpSpPr/>
          <p:nvPr/>
        </p:nvGrpSpPr>
        <p:grpSpPr>
          <a:xfrm>
            <a:off x="247205" y="2397866"/>
            <a:ext cx="588623" cy="629503"/>
            <a:chOff x="1822273" y="2712223"/>
            <a:chExt cx="588623" cy="629503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B92C5AE7-4E86-4F4F-8163-6BCDDD50C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76170" y="2712223"/>
              <a:ext cx="480828" cy="42954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BD5276-AA19-EE48-BB9F-7728D2ECA010}"/>
                </a:ext>
              </a:extLst>
            </p:cNvPr>
            <p:cNvSpPr txBox="1"/>
            <p:nvPr/>
          </p:nvSpPr>
          <p:spPr>
            <a:xfrm>
              <a:off x="1822273" y="3095505"/>
              <a:ext cx="5886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Montserrat Medium" pitchFamily="2" charset="77"/>
                </a:rPr>
                <a:t>Banks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0FB912C-E1EE-6541-89D0-0932934B37FE}"/>
              </a:ext>
            </a:extLst>
          </p:cNvPr>
          <p:cNvGrpSpPr/>
          <p:nvPr/>
        </p:nvGrpSpPr>
        <p:grpSpPr>
          <a:xfrm>
            <a:off x="46028" y="3233883"/>
            <a:ext cx="990977" cy="625151"/>
            <a:chOff x="1878998" y="3758192"/>
            <a:chExt cx="990977" cy="62515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B28823C-C73F-5543-B5AD-29EE8118B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164977" y="3758192"/>
              <a:ext cx="419019" cy="41901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765310C-5726-4B4A-9AF2-09119709E65E}"/>
                </a:ext>
              </a:extLst>
            </p:cNvPr>
            <p:cNvSpPr txBox="1"/>
            <p:nvPr/>
          </p:nvSpPr>
          <p:spPr>
            <a:xfrm>
              <a:off x="1878998" y="4137122"/>
              <a:ext cx="9909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Montserrat Medium" pitchFamily="2" charset="77"/>
                </a:rPr>
                <a:t>Gas Stations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65E4664-C24C-1940-AC67-86BDBB5E3236}"/>
              </a:ext>
            </a:extLst>
          </p:cNvPr>
          <p:cNvGrpSpPr/>
          <p:nvPr/>
        </p:nvGrpSpPr>
        <p:grpSpPr>
          <a:xfrm>
            <a:off x="263235" y="4039624"/>
            <a:ext cx="556563" cy="683769"/>
            <a:chOff x="3321263" y="2336367"/>
            <a:chExt cx="556563" cy="683769"/>
          </a:xfrm>
        </p:grpSpPr>
        <p:pic>
          <p:nvPicPr>
            <p:cNvPr id="48" name="Picture 47" descr="Text&#10;&#10;Description automatically generated">
              <a:extLst>
                <a:ext uri="{FF2B5EF4-FFF2-40B4-BE49-F238E27FC236}">
                  <a16:creationId xmlns:a16="http://schemas.microsoft.com/office/drawing/2014/main" id="{04FA1460-F6C4-AA4A-A89E-17515166C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391161" y="2336367"/>
              <a:ext cx="416766" cy="483174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147AF9F-38BA-0944-975B-156F364E7A59}"/>
                </a:ext>
              </a:extLst>
            </p:cNvPr>
            <p:cNvSpPr txBox="1"/>
            <p:nvPr/>
          </p:nvSpPr>
          <p:spPr>
            <a:xfrm>
              <a:off x="3321263" y="2773915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Montserrat Medium" pitchFamily="2" charset="77"/>
                </a:rPr>
                <a:t>Retail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6064FBE-9BC1-A24E-B2D3-1444D685F8F5}"/>
              </a:ext>
            </a:extLst>
          </p:cNvPr>
          <p:cNvGrpSpPr/>
          <p:nvPr/>
        </p:nvGrpSpPr>
        <p:grpSpPr>
          <a:xfrm>
            <a:off x="-50954" y="4910887"/>
            <a:ext cx="1184940" cy="681111"/>
            <a:chOff x="1780665" y="4894042"/>
            <a:chExt cx="1184940" cy="681111"/>
          </a:xfrm>
        </p:grpSpPr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B614E814-C04C-1B44-8B4A-525EEACFB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143269" y="4894042"/>
              <a:ext cx="459733" cy="459733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64AA7B5-493C-C04D-BE29-E66026225CDC}"/>
                </a:ext>
              </a:extLst>
            </p:cNvPr>
            <p:cNvSpPr txBox="1"/>
            <p:nvPr/>
          </p:nvSpPr>
          <p:spPr>
            <a:xfrm>
              <a:off x="1780665" y="5328932"/>
              <a:ext cx="11849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Montserrat Medium" pitchFamily="2" charset="77"/>
                </a:rPr>
                <a:t>Train Platforms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19403B3-9455-D44B-AE4F-F22269872C78}"/>
              </a:ext>
            </a:extLst>
          </p:cNvPr>
          <p:cNvGrpSpPr/>
          <p:nvPr/>
        </p:nvGrpSpPr>
        <p:grpSpPr>
          <a:xfrm>
            <a:off x="253617" y="5776040"/>
            <a:ext cx="575799" cy="630233"/>
            <a:chOff x="408853" y="5776040"/>
            <a:chExt cx="575799" cy="630233"/>
          </a:xfrm>
        </p:grpSpPr>
        <p:pic>
          <p:nvPicPr>
            <p:cNvPr id="56" name="Picture 55" descr="Text, icon&#10;&#10;Description automatically generated">
              <a:extLst>
                <a:ext uri="{FF2B5EF4-FFF2-40B4-BE49-F238E27FC236}">
                  <a16:creationId xmlns:a16="http://schemas.microsoft.com/office/drawing/2014/main" id="{31ADA361-C7F9-3A4A-BD6B-5C0D5FA95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96405" y="5776040"/>
              <a:ext cx="400694" cy="42099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DD148E1-BF22-BD4F-B6D4-8235A0D01718}"/>
                </a:ext>
              </a:extLst>
            </p:cNvPr>
            <p:cNvSpPr txBox="1"/>
            <p:nvPr/>
          </p:nvSpPr>
          <p:spPr>
            <a:xfrm>
              <a:off x="408853" y="6160052"/>
              <a:ext cx="57579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Montserrat Medium" pitchFamily="2" charset="77"/>
                </a:rPr>
                <a:t>Buses</a:t>
              </a:r>
            </a:p>
          </p:txBody>
        </p:sp>
      </p:grpSp>
      <p:sp>
        <p:nvSpPr>
          <p:cNvPr id="1024" name="Right Brace 1023">
            <a:extLst>
              <a:ext uri="{FF2B5EF4-FFF2-40B4-BE49-F238E27FC236}">
                <a16:creationId xmlns:a16="http://schemas.microsoft.com/office/drawing/2014/main" id="{3656A0AF-7B1E-254F-B592-DFEBA26E5B22}"/>
              </a:ext>
            </a:extLst>
          </p:cNvPr>
          <p:cNvSpPr/>
          <p:nvPr/>
        </p:nvSpPr>
        <p:spPr>
          <a:xfrm>
            <a:off x="2386640" y="1667775"/>
            <a:ext cx="379562" cy="46870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Bent-Up Arrow 1024">
            <a:extLst>
              <a:ext uri="{FF2B5EF4-FFF2-40B4-BE49-F238E27FC236}">
                <a16:creationId xmlns:a16="http://schemas.microsoft.com/office/drawing/2014/main" id="{5CCED57B-5E46-0F42-AEE5-03D4FB58B521}"/>
              </a:ext>
            </a:extLst>
          </p:cNvPr>
          <p:cNvSpPr/>
          <p:nvPr/>
        </p:nvSpPr>
        <p:spPr>
          <a:xfrm rot="5400000">
            <a:off x="2884322" y="4800654"/>
            <a:ext cx="553480" cy="32266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03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15A535C-67EA-A840-A904-092604DC72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3842" y="5853237"/>
            <a:ext cx="1264863" cy="328500"/>
          </a:xfrm>
          <a:prstGeom prst="rect">
            <a:avLst/>
          </a:prstGeom>
        </p:spPr>
      </p:pic>
      <p:sp>
        <p:nvSpPr>
          <p:cNvPr id="1037" name="TextBox 1036">
            <a:extLst>
              <a:ext uri="{FF2B5EF4-FFF2-40B4-BE49-F238E27FC236}">
                <a16:creationId xmlns:a16="http://schemas.microsoft.com/office/drawing/2014/main" id="{8EBD58DB-07A0-124D-91C1-7DDDF3FEC147}"/>
              </a:ext>
            </a:extLst>
          </p:cNvPr>
          <p:cNvSpPr txBox="1"/>
          <p:nvPr/>
        </p:nvSpPr>
        <p:spPr>
          <a:xfrm>
            <a:off x="6067291" y="5088303"/>
            <a:ext cx="51812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Data-Central Mobile enables officers to grab </a:t>
            </a:r>
          </a:p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proprietary video files from businesses running</a:t>
            </a:r>
          </a:p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disparate VMS solutions and watch it within </a:t>
            </a:r>
          </a:p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seconds.  Officers can take a screen</a:t>
            </a:r>
          </a:p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shot and send out a person of interest image</a:t>
            </a:r>
          </a:p>
          <a:p>
            <a:r>
              <a:rPr lang="en-US" sz="1600" dirty="0">
                <a:solidFill>
                  <a:schemeClr val="bg1"/>
                </a:solidFill>
                <a:latin typeface="Montserrat Medium" pitchFamily="2" charset="77"/>
              </a:rPr>
              <a:t>immediately. </a:t>
            </a:r>
          </a:p>
        </p:txBody>
      </p:sp>
    </p:spTree>
    <p:extLst>
      <p:ext uri="{BB962C8B-B14F-4D97-AF65-F5344CB8AC3E}">
        <p14:creationId xmlns:p14="http://schemas.microsoft.com/office/powerpoint/2010/main" val="3531882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6;p15">
            <a:extLst>
              <a:ext uri="{FF2B5EF4-FFF2-40B4-BE49-F238E27FC236}">
                <a16:creationId xmlns:a16="http://schemas.microsoft.com/office/drawing/2014/main" id="{BF7FEAC6-D4A8-DD4F-9F23-CB0C994FDADF}"/>
              </a:ext>
            </a:extLst>
          </p:cNvPr>
          <p:cNvSpPr/>
          <p:nvPr/>
        </p:nvSpPr>
        <p:spPr>
          <a:xfrm>
            <a:off x="852692" y="1663514"/>
            <a:ext cx="6039492" cy="3877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Sales and Partnership Inquiries: </a:t>
            </a:r>
            <a:endParaRPr sz="2000" b="1" u="none" strike="noStrike" cap="none" dirty="0">
              <a:solidFill>
                <a:schemeClr val="bg1"/>
              </a:solidFill>
              <a:latin typeface="Montserrat" pitchFamily="2" charset="77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000" u="none" strike="noStrike" cap="none" dirty="0">
                <a:solidFill>
                  <a:schemeClr val="bg1"/>
                </a:solidFill>
                <a:latin typeface="Montserrat Medium" pitchFamily="2" charset="77"/>
                <a:ea typeface="Arial Black"/>
                <a:cs typeface="Arial Black"/>
                <a:sym typeface="Arial Black"/>
              </a:rPr>
              <a:t>Dave “Glove” Glover; CEO</a:t>
            </a:r>
            <a:endParaRPr sz="2000" u="none" strike="noStrike" cap="none" dirty="0">
              <a:solidFill>
                <a:schemeClr val="bg1"/>
              </a:solidFill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000" u="none" strike="noStrike" cap="none" dirty="0">
                <a:solidFill>
                  <a:srgbClr val="0070C0"/>
                </a:solidFill>
                <a:latin typeface="Montserrat Medium" pitchFamily="2" charset="77"/>
                <a:ea typeface="Open Sans"/>
                <a:cs typeface="Open Sans"/>
                <a:sym typeface="Open Sans"/>
              </a:rPr>
              <a:t>dglover</a:t>
            </a:r>
            <a:r>
              <a:rPr lang="en-US" sz="2000" u="none" strike="noStrike" cap="none" dirty="0">
                <a:solidFill>
                  <a:srgbClr val="0070C0"/>
                </a:solidFill>
                <a:uFill>
                  <a:noFill/>
                </a:uFill>
                <a:latin typeface="Montserrat Medium" pitchFamily="2" charset="77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@dynamicworkflowsolutions.com</a:t>
            </a:r>
            <a:r>
              <a:rPr lang="en-US" sz="2000" u="none" strike="noStrike" cap="none" dirty="0">
                <a:solidFill>
                  <a:srgbClr val="0070C0"/>
                </a:solidFill>
                <a:latin typeface="Montserrat Medium" pitchFamily="2" charset="77"/>
                <a:ea typeface="Open Sans"/>
                <a:cs typeface="Open Sans"/>
                <a:sym typeface="Open Sans"/>
              </a:rPr>
              <a:t>  </a:t>
            </a:r>
            <a:endParaRPr sz="2000" u="none" strike="noStrike" cap="none" dirty="0">
              <a:solidFill>
                <a:srgbClr val="0070C0"/>
              </a:solidFill>
              <a:latin typeface="Montserrat Medium" pitchFamily="2" charset="77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u="none" strike="noStrike" cap="none" dirty="0">
              <a:solidFill>
                <a:srgbClr val="26426B"/>
              </a:solidFill>
              <a:latin typeface="Montserrat" pitchFamily="2" charset="77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u="none" strike="noStrike" cap="none" dirty="0">
              <a:solidFill>
                <a:srgbClr val="26426B"/>
              </a:solidFill>
              <a:latin typeface="Montserrat" pitchFamily="2" charset="77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Technical Inquiries: </a:t>
            </a:r>
            <a:endParaRPr sz="2000" b="1" u="none" strike="noStrike" cap="none" dirty="0">
              <a:solidFill>
                <a:schemeClr val="bg1"/>
              </a:solidFill>
              <a:latin typeface="Montserrat" pitchFamily="2" charset="77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u="none" strike="noStrike" cap="none" dirty="0">
                <a:solidFill>
                  <a:schemeClr val="bg1"/>
                </a:solidFill>
                <a:latin typeface="Montserrat Medium" pitchFamily="2" charset="77"/>
                <a:ea typeface="Arial Black"/>
                <a:cs typeface="Arial Black"/>
                <a:sym typeface="Arial Black"/>
              </a:rPr>
              <a:t>Miles Cowan; CTO</a:t>
            </a:r>
            <a:endParaRPr sz="2000" u="none" strike="noStrike" cap="none" dirty="0">
              <a:solidFill>
                <a:schemeClr val="bg1"/>
              </a:solidFill>
              <a:latin typeface="Montserrat Medium" pitchFamily="2" charset="77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 dirty="0">
                <a:solidFill>
                  <a:srgbClr val="0070C0"/>
                </a:solidFill>
                <a:uFill>
                  <a:noFill/>
                </a:uFill>
                <a:latin typeface="Montserrat Medium" pitchFamily="2" charset="77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mcowan@dynamicworkflowsolutions.com</a:t>
            </a:r>
            <a:endParaRPr sz="2000" u="none" strike="noStrike" cap="none" dirty="0">
              <a:solidFill>
                <a:srgbClr val="0070C0"/>
              </a:solidFill>
              <a:latin typeface="Montserrat Medium" pitchFamily="2" charset="77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90166C-335B-3E4E-87CD-3A04091A8AD1}"/>
              </a:ext>
            </a:extLst>
          </p:cNvPr>
          <p:cNvSpPr txBox="1"/>
          <p:nvPr/>
        </p:nvSpPr>
        <p:spPr>
          <a:xfrm>
            <a:off x="852692" y="970498"/>
            <a:ext cx="4027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vo" panose="02000000000000000000" pitchFamily="2" charset="77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766399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7;p3">
            <a:extLst>
              <a:ext uri="{FF2B5EF4-FFF2-40B4-BE49-F238E27FC236}">
                <a16:creationId xmlns:a16="http://schemas.microsoft.com/office/drawing/2014/main" id="{5CE49E7F-96C0-D640-8DBD-09B22F4E358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445193"/>
            <a:ext cx="9432985" cy="466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ts val="2200"/>
            </a:pPr>
            <a:r>
              <a:rPr lang="en-US" sz="2000" u="none" strike="noStrike" cap="none" dirty="0">
                <a:latin typeface="Montserrat Medium" pitchFamily="2" charset="77"/>
                <a:ea typeface="Arial Black"/>
                <a:cs typeface="Arial Black"/>
                <a:sym typeface="Arial Black"/>
              </a:rPr>
              <a:t>Co-founder of Insight Video Net in 2000</a:t>
            </a:r>
            <a:endParaRPr sz="2000" u="none" strike="noStrike" cap="none" dirty="0"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ts val="2200"/>
            </a:pPr>
            <a:r>
              <a:rPr lang="en-US" sz="2000" u="none" strike="noStrike" cap="none" dirty="0">
                <a:latin typeface="Montserrat Medium" pitchFamily="2" charset="77"/>
                <a:ea typeface="Arial Black"/>
                <a:cs typeface="Arial Black"/>
                <a:sym typeface="Arial Black"/>
              </a:rPr>
              <a:t>First Digital In-Car solution for LEAs</a:t>
            </a:r>
            <a:endParaRPr sz="2000" u="none" strike="noStrike" cap="none" dirty="0"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ts val="2200"/>
            </a:pPr>
            <a:r>
              <a:rPr lang="en-US" sz="2000" u="none" strike="noStrike" cap="none" dirty="0">
                <a:latin typeface="Montserrat Medium" pitchFamily="2" charset="77"/>
                <a:ea typeface="Arial Black"/>
                <a:cs typeface="Arial Black"/>
                <a:sym typeface="Arial Black"/>
              </a:rPr>
              <a:t>First Wi-Fi offload and cellular live streaming</a:t>
            </a:r>
            <a:endParaRPr sz="2000" u="none" strike="noStrike" cap="none" dirty="0"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ts val="2200"/>
            </a:pPr>
            <a:r>
              <a:rPr lang="en-US" sz="2000" u="none" strike="noStrike" cap="none" dirty="0">
                <a:latin typeface="Montserrat Medium" pitchFamily="2" charset="77"/>
                <a:ea typeface="Arial Black"/>
                <a:cs typeface="Arial Black"/>
                <a:sym typeface="Arial Black"/>
              </a:rPr>
              <a:t>Created Panasonic’s Arbitrator In-Car solution </a:t>
            </a:r>
            <a:endParaRPr sz="2000" u="none" strike="noStrike" cap="none" dirty="0"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ts val="2200"/>
            </a:pPr>
            <a:r>
              <a:rPr lang="en-US" sz="2000" u="none" strike="noStrike" cap="none" dirty="0">
                <a:latin typeface="Montserrat Medium" pitchFamily="2" charset="77"/>
                <a:ea typeface="Arial Black"/>
                <a:cs typeface="Arial Black"/>
                <a:sym typeface="Arial Black"/>
              </a:rPr>
              <a:t>Integrated Software (CMS) with Genetec for VMS DEMS</a:t>
            </a:r>
            <a:endParaRPr sz="2000" u="none" strike="noStrike" cap="none" dirty="0"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ts val="2200"/>
            </a:pPr>
            <a:r>
              <a:rPr lang="en-US" sz="2000" u="none" strike="noStrike" cap="none" dirty="0">
                <a:latin typeface="Montserrat Medium" pitchFamily="2" charset="77"/>
                <a:ea typeface="Arial Black"/>
                <a:cs typeface="Arial Black"/>
                <a:sym typeface="Arial Black"/>
              </a:rPr>
              <a:t>Created the first Network Interview Recording Solution</a:t>
            </a:r>
            <a:endParaRPr sz="2000" u="none" strike="noStrike" cap="none" dirty="0"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ts val="2200"/>
            </a:pPr>
            <a:r>
              <a:rPr lang="en-US" sz="2000" u="none" strike="noStrike" cap="none" dirty="0">
                <a:latin typeface="Montserrat Medium" pitchFamily="2" charset="77"/>
                <a:ea typeface="Arial Black"/>
                <a:cs typeface="Arial Black"/>
                <a:sym typeface="Arial Black"/>
              </a:rPr>
              <a:t>Sold the company to Axon (formally Taser International)</a:t>
            </a:r>
            <a:endParaRPr sz="2000" u="none" strike="noStrike" cap="none" dirty="0"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ts val="2200"/>
            </a:pPr>
            <a:r>
              <a:rPr lang="en-US" sz="2000" u="none" strike="noStrike" cap="none" dirty="0">
                <a:latin typeface="Montserrat Medium" pitchFamily="2" charset="77"/>
                <a:ea typeface="Arial Black"/>
                <a:cs typeface="Arial Black"/>
                <a:sym typeface="Arial Black"/>
              </a:rPr>
              <a:t>Extensive Digital Media Management experience and consultative design </a:t>
            </a:r>
            <a:endParaRPr sz="2000" u="none" strike="noStrike" cap="none" dirty="0"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285750" marR="0" lvl="0" indent="-146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1800" b="0" i="0" u="none" strike="noStrike" cap="none" dirty="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A20E13-2B09-2341-95DD-C5D5D14FA6BA}"/>
              </a:ext>
            </a:extLst>
          </p:cNvPr>
          <p:cNvSpPr txBox="1"/>
          <p:nvPr/>
        </p:nvSpPr>
        <p:spPr>
          <a:xfrm>
            <a:off x="838200" y="972334"/>
            <a:ext cx="730860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vo" panose="02000000000000000000" pitchFamily="2" charset="77"/>
                <a:ea typeface="Arial Black"/>
                <a:cs typeface="Arial Black"/>
                <a:sym typeface="Arial Black"/>
              </a:rPr>
              <a:t>Miles Cowan – Chief Technical Officer</a:t>
            </a:r>
            <a:endParaRPr lang="en-US" sz="2800" b="1" dirty="0">
              <a:solidFill>
                <a:schemeClr val="bg1"/>
              </a:solidFill>
              <a:latin typeface="Arvo" panose="02000000000000000000" pitchFamily="2" charset="77"/>
              <a:ea typeface="Arial"/>
              <a:cs typeface="Arial"/>
              <a:sym typeface="Arial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74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091F8E9-769B-E840-87EC-8B64EE11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221" y="968094"/>
            <a:ext cx="7057679" cy="566271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vo" panose="02000000000000000000" pitchFamily="2" charset="77"/>
                <a:ea typeface="Arial Black"/>
                <a:cs typeface="Arial Black"/>
                <a:sym typeface="Arial Black"/>
              </a:rPr>
              <a:t>The DWS Solution Set</a:t>
            </a:r>
            <a:endParaRPr lang="en-US" sz="2800" b="1" dirty="0">
              <a:latin typeface="Arvo" panose="02000000000000000000" pitchFamily="2" charset="77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C422C6B-4AB8-384F-90AF-B41724B4B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8741"/>
            <a:ext cx="8518973" cy="4351338"/>
          </a:xfrm>
        </p:spPr>
        <p:txBody>
          <a:bodyPr>
            <a:normAutofit lnSpcReduction="10000"/>
          </a:bodyPr>
          <a:lstStyle/>
          <a:p>
            <a:pPr marL="285750" lvl="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2100"/>
              <a:buFont typeface="Arial"/>
              <a:buChar char="•"/>
            </a:pPr>
            <a:r>
              <a:rPr lang="en-US" sz="2000" dirty="0">
                <a:latin typeface="Montserrat Medium" pitchFamily="2" charset="77"/>
                <a:cs typeface="Calibri"/>
                <a:sym typeface="Arial Black"/>
              </a:rPr>
              <a:t>Consulting and design services for data migrations, archiving, workflow processes, and legacy systems integration.</a:t>
            </a:r>
          </a:p>
          <a:p>
            <a:pPr marL="457200" lv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2100"/>
              <a:buNone/>
            </a:pPr>
            <a:endParaRPr lang="en-US" sz="2000" dirty="0">
              <a:latin typeface="Montserrat Medium" pitchFamily="2" charset="77"/>
              <a:cs typeface="Calibri"/>
              <a:sym typeface="Arial Black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2100"/>
              <a:buFont typeface="Arial"/>
              <a:buChar char="•"/>
            </a:pPr>
            <a:r>
              <a:rPr lang="en-US" sz="2000" dirty="0">
                <a:latin typeface="Montserrat Medium" pitchFamily="2" charset="77"/>
                <a:cs typeface="Calibri"/>
                <a:sym typeface="Arial Black"/>
              </a:rPr>
              <a:t>Data management tools for repeatable processes; tools that DWS provides under consulting agreements but leave behind for the customers to manage and use.</a:t>
            </a:r>
          </a:p>
          <a:p>
            <a:pPr marL="457200" lvl="0" indent="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2100"/>
              <a:buNone/>
            </a:pPr>
            <a:endParaRPr lang="en-US" sz="2000" dirty="0">
              <a:latin typeface="Montserrat Medium" pitchFamily="2" charset="77"/>
              <a:cs typeface="Calibri"/>
              <a:sym typeface="Arial Black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2100"/>
              <a:buFont typeface="Arial"/>
              <a:buChar char="•"/>
            </a:pPr>
            <a:r>
              <a:rPr lang="en-US" sz="2000" dirty="0">
                <a:latin typeface="Montserrat Medium" pitchFamily="2" charset="77"/>
                <a:cs typeface="Calibri"/>
                <a:sym typeface="Arial Black"/>
              </a:rPr>
              <a:t>Full service custom engineering when the solution has no currently acceptable workflow.</a:t>
            </a:r>
          </a:p>
          <a:p>
            <a:pPr marL="285750" lvl="0" indent="-15240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2100"/>
              <a:buNone/>
            </a:pPr>
            <a:endParaRPr lang="en-US" sz="2000" dirty="0">
              <a:latin typeface="Montserrat Medium" pitchFamily="2" charset="77"/>
              <a:cs typeface="Calibri"/>
              <a:sym typeface="Arial Black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ts val="2100"/>
              <a:buFont typeface="Arial"/>
              <a:buChar char="•"/>
            </a:pPr>
            <a:r>
              <a:rPr lang="en-US" sz="2000" dirty="0">
                <a:latin typeface="Montserrat Medium" pitchFamily="2" charset="77"/>
                <a:cs typeface="Calibri"/>
                <a:sym typeface="Arial Black"/>
              </a:rPr>
              <a:t>Product development for OEM, or packaged as integrated solutions, for industry leading partners for resale;  in particular, bundled solutions with the partner’s products in a VAR relationship.</a:t>
            </a:r>
          </a:p>
        </p:txBody>
      </p:sp>
    </p:spTree>
    <p:extLst>
      <p:ext uri="{BB962C8B-B14F-4D97-AF65-F5344CB8AC3E}">
        <p14:creationId xmlns:p14="http://schemas.microsoft.com/office/powerpoint/2010/main" val="2935500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72484-4661-D84C-A5CD-7DECF0BB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547" y="925772"/>
            <a:ext cx="5008664" cy="63818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vo" panose="02000000000000000000" pitchFamily="2" charset="77"/>
                <a:ea typeface="Calibri"/>
                <a:cs typeface="Calibri"/>
                <a:sym typeface="Calibri"/>
              </a:rPr>
              <a:t>Middleware</a:t>
            </a:r>
            <a:endParaRPr lang="en-US" sz="2800" b="1" dirty="0">
              <a:latin typeface="Arvo" panose="02000000000000000000" pitchFamily="2" charset="77"/>
            </a:endParaRPr>
          </a:p>
        </p:txBody>
      </p:sp>
      <p:sp>
        <p:nvSpPr>
          <p:cNvPr id="4" name="Google Shape;140;p6">
            <a:extLst>
              <a:ext uri="{FF2B5EF4-FFF2-40B4-BE49-F238E27FC236}">
                <a16:creationId xmlns:a16="http://schemas.microsoft.com/office/drawing/2014/main" id="{9A66ECEC-E1A7-F54B-9E4C-05C30E2BE553}"/>
              </a:ext>
            </a:extLst>
          </p:cNvPr>
          <p:cNvSpPr txBox="1"/>
          <p:nvPr/>
        </p:nvSpPr>
        <p:spPr>
          <a:xfrm>
            <a:off x="915555" y="1527436"/>
            <a:ext cx="9663448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i="1" u="none" strike="noStrike" cap="none" dirty="0">
                <a:solidFill>
                  <a:schemeClr val="bg1"/>
                </a:solidFill>
                <a:latin typeface="Montserrat Medium" pitchFamily="2" charset="77"/>
                <a:ea typeface="Arial Black"/>
                <a:cs typeface="Arial" panose="020B0604020202020204" pitchFamily="34" charset="0"/>
                <a:sym typeface="Arial Black"/>
              </a:rPr>
              <a:t>Essentially functioning as hidden translation layer, middleware enables communication and data management for distributed applications</a:t>
            </a:r>
            <a:endParaRPr sz="2000" i="1" u="none" strike="noStrike" cap="none" dirty="0">
              <a:solidFill>
                <a:schemeClr val="bg1"/>
              </a:solidFill>
              <a:latin typeface="Montserrat Medium" pitchFamily="2" charset="77"/>
              <a:ea typeface="Arial Black"/>
              <a:cs typeface="Arial" panose="020B0604020202020204" pitchFamily="34" charset="0"/>
              <a:sym typeface="Arial Black"/>
            </a:endParaRPr>
          </a:p>
        </p:txBody>
      </p:sp>
      <p:sp>
        <p:nvSpPr>
          <p:cNvPr id="5" name="Google Shape;141;p6">
            <a:extLst>
              <a:ext uri="{FF2B5EF4-FFF2-40B4-BE49-F238E27FC236}">
                <a16:creationId xmlns:a16="http://schemas.microsoft.com/office/drawing/2014/main" id="{14C2B0F7-5271-AC41-B1E1-FC6F46846D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275236"/>
            <a:ext cx="7991650" cy="470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</a:pPr>
            <a:r>
              <a:rPr lang="en-US" sz="2000" dirty="0">
                <a:latin typeface="Montserrat Medium" pitchFamily="2" charset="77"/>
                <a:cs typeface="Calibri"/>
                <a:sym typeface="Calibri"/>
              </a:rPr>
              <a:t>Integration of video, meta-data and audits from an interview room application to a 3rd party DEMS.</a:t>
            </a:r>
            <a:endParaRPr sz="2000" dirty="0">
              <a:latin typeface="Montserrat Medium" pitchFamily="2" charset="77"/>
              <a:cs typeface="Calibri"/>
              <a:sym typeface="Calibri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000"/>
            </a:pPr>
            <a:endParaRPr sz="2000" dirty="0">
              <a:latin typeface="Montserrat Medium" pitchFamily="2" charset="77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</a:pPr>
            <a:r>
              <a:rPr lang="en-US" sz="2000" dirty="0">
                <a:latin typeface="Montserrat Medium" pitchFamily="2" charset="77"/>
                <a:cs typeface="Calibri"/>
                <a:sym typeface="Calibri"/>
              </a:rPr>
              <a:t>Physical Evidence Management System integration with a Digital Evidence Management System.</a:t>
            </a:r>
            <a:endParaRPr sz="2000" dirty="0">
              <a:latin typeface="Montserrat Medium" pitchFamily="2" charset="77"/>
              <a:cs typeface="Calibri"/>
              <a:sym typeface="Calibri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000"/>
            </a:pPr>
            <a:endParaRPr sz="2000" dirty="0">
              <a:latin typeface="Montserrat Medium" pitchFamily="2" charset="77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</a:pPr>
            <a:r>
              <a:rPr lang="en-US" sz="2000" dirty="0">
                <a:latin typeface="Montserrat Medium" pitchFamily="2" charset="77"/>
                <a:cs typeface="Calibri"/>
                <a:sym typeface="Calibri"/>
              </a:rPr>
              <a:t>Data migration (files, audits, meta-data) from old disparate applications into a new Enterprise solution.</a:t>
            </a:r>
            <a:endParaRPr sz="2000" dirty="0">
              <a:latin typeface="Montserrat Medium" pitchFamily="2" charset="77"/>
              <a:cs typeface="Calibri"/>
              <a:sym typeface="Calibri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000"/>
            </a:pPr>
            <a:endParaRPr sz="2000" dirty="0">
              <a:latin typeface="Montserrat Medium" pitchFamily="2" charset="77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</a:pPr>
            <a:r>
              <a:rPr lang="en-US" sz="2000" dirty="0">
                <a:latin typeface="Montserrat Medium" pitchFamily="2" charset="77"/>
                <a:cs typeface="Calibri"/>
                <a:sym typeface="Calibri"/>
              </a:rPr>
              <a:t>Centralized search, playback and data entry for several disparate software applications.</a:t>
            </a:r>
            <a:endParaRPr sz="2000" dirty="0">
              <a:latin typeface="Montserrat Medium" pitchFamily="2" charset="77"/>
              <a:cs typeface="Calibri"/>
              <a:sym typeface="Calibri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000"/>
            </a:pPr>
            <a:endParaRPr sz="2000" dirty="0">
              <a:latin typeface="Montserrat Medium" pitchFamily="2" charset="77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</a:pPr>
            <a:r>
              <a:rPr lang="en-US" sz="2000" dirty="0">
                <a:latin typeface="Montserrat Medium" pitchFamily="2" charset="77"/>
                <a:cs typeface="Calibri"/>
                <a:sym typeface="Calibri"/>
              </a:rPr>
              <a:t>In-car and Body Worn Camera integration with a 3rd party DEMS.</a:t>
            </a:r>
            <a:endParaRPr sz="2000" dirty="0">
              <a:latin typeface="Montserrat Medium" pitchFamily="2" charset="77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0182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8;p9">
            <a:extLst>
              <a:ext uri="{FF2B5EF4-FFF2-40B4-BE49-F238E27FC236}">
                <a16:creationId xmlns:a16="http://schemas.microsoft.com/office/drawing/2014/main" id="{8AA2CF5C-A579-1B49-A10D-6E9AD1766B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9420" y="967264"/>
            <a:ext cx="78401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3600"/>
            </a:pPr>
            <a:r>
              <a:rPr lang="en-US" sz="2800" b="1" dirty="0">
                <a:latin typeface="Arvo" panose="02000000000000000000" pitchFamily="2" charset="77"/>
                <a:ea typeface="Calibri"/>
                <a:cs typeface="Calibri"/>
                <a:sym typeface="Calibri"/>
              </a:rPr>
              <a:t>Interview Specifications</a:t>
            </a:r>
            <a:endParaRPr lang="en-US" sz="2800" b="1" dirty="0">
              <a:latin typeface="Arvo" panose="02000000000000000000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6" name="Google Shape;223;p10">
            <a:extLst>
              <a:ext uri="{FF2B5EF4-FFF2-40B4-BE49-F238E27FC236}">
                <a16:creationId xmlns:a16="http://schemas.microsoft.com/office/drawing/2014/main" id="{18CBD3B9-06F5-104B-AF49-991D604441E6}"/>
              </a:ext>
            </a:extLst>
          </p:cNvPr>
          <p:cNvSpPr txBox="1"/>
          <p:nvPr/>
        </p:nvSpPr>
        <p:spPr>
          <a:xfrm>
            <a:off x="838200" y="1517196"/>
            <a:ext cx="5257800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u="none" strike="noStrike" cap="none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TAMPER-PROOF TECHNOLOGY</a:t>
            </a:r>
            <a:endParaRPr sz="1600" b="1" u="none" strike="noStrike" cap="none" dirty="0">
              <a:solidFill>
                <a:schemeClr val="bg1"/>
              </a:solidFill>
              <a:latin typeface="Montserrat" pitchFamily="2" charset="77"/>
              <a:ea typeface="Arial Black"/>
              <a:cs typeface="Arial Black"/>
              <a:sym typeface="Arial Black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SHA-2 hashing algorithm and chain of custody including standard reports</a:t>
            </a:r>
            <a:endParaRPr sz="1600" u="none" strike="noStrike" cap="none" dirty="0">
              <a:solidFill>
                <a:schemeClr val="bg1"/>
              </a:solidFill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u="none" strike="noStrike" cap="none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VIDEO ENCODING</a:t>
            </a:r>
            <a:endParaRPr sz="1600" b="1" u="none" strike="noStrike" cap="none" dirty="0">
              <a:solidFill>
                <a:schemeClr val="bg1"/>
              </a:solidFill>
              <a:latin typeface="Montserrat" pitchFamily="2" charset="77"/>
              <a:ea typeface="Arial Black"/>
              <a:cs typeface="Arial Black"/>
              <a:sym typeface="Arial Black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H.264 baseline and main profile (MPEG-4 part 10/AVC), streaming compliant (standard mp4)</a:t>
            </a:r>
            <a:endParaRPr sz="1600" u="none" strike="noStrike" cap="none" dirty="0">
              <a:solidFill>
                <a:schemeClr val="bg1"/>
              </a:solidFill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u="none" strike="noStrike" cap="none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CAMERA SECURITY</a:t>
            </a:r>
            <a:endParaRPr sz="1600" b="1" u="none" strike="noStrike" cap="none" dirty="0">
              <a:solidFill>
                <a:schemeClr val="bg1"/>
              </a:solidFill>
              <a:latin typeface="Montserrat" pitchFamily="2" charset="77"/>
              <a:ea typeface="Arial Black"/>
              <a:cs typeface="Arial Black"/>
              <a:sym typeface="Arial Black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HTTPS encrypted communication to the camera, IEEE 802.1x network access control</a:t>
            </a:r>
            <a:endParaRPr sz="1600" u="none" strike="noStrike" cap="none" dirty="0">
              <a:solidFill>
                <a:schemeClr val="bg1"/>
              </a:solidFill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u="none" strike="noStrike" cap="none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SUPPORTED PROTOCOLS</a:t>
            </a:r>
          </a:p>
          <a:p>
            <a:pPr lvl="1">
              <a:buClr>
                <a:schemeClr val="bg1"/>
              </a:buClr>
              <a:buSzPts val="1800"/>
            </a:pPr>
            <a:r>
              <a:rPr lang="en-US" sz="16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IPv4/v6, FTP, CIFS/SMB, SMTP, Bonjour, UPnP</a:t>
            </a:r>
            <a:endParaRPr sz="1600" u="none" strike="noStrike" cap="none" dirty="0">
              <a:solidFill>
                <a:schemeClr val="bg1"/>
              </a:solidFill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u="none" strike="noStrike" cap="none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POE SUPPORT</a:t>
            </a:r>
          </a:p>
          <a:p>
            <a:pPr lvl="1">
              <a:buClr>
                <a:schemeClr val="bg1"/>
              </a:buClr>
              <a:buSzPts val="1800"/>
            </a:pPr>
            <a:r>
              <a:rPr lang="en-US" sz="16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Power over ethernet IEEE 802.3af / 802.3at type 1</a:t>
            </a:r>
            <a:endParaRPr sz="1600" u="none" strike="noStrike" cap="none" dirty="0">
              <a:solidFill>
                <a:schemeClr val="bg1"/>
              </a:solidFill>
              <a:latin typeface="Montserrat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7" name="Google Shape;226;p10">
            <a:extLst>
              <a:ext uri="{FF2B5EF4-FFF2-40B4-BE49-F238E27FC236}">
                <a16:creationId xmlns:a16="http://schemas.microsoft.com/office/drawing/2014/main" id="{AECF09C6-72F5-F54E-B966-ECE2DE3CBBF7}"/>
              </a:ext>
            </a:extLst>
          </p:cNvPr>
          <p:cNvSpPr txBox="1"/>
          <p:nvPr/>
        </p:nvSpPr>
        <p:spPr>
          <a:xfrm>
            <a:off x="6243240" y="1517196"/>
            <a:ext cx="5569200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u="none" strike="noStrike" cap="none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COVERT OR OVERT CAMERAS</a:t>
            </a:r>
            <a:endParaRPr lang="en-US" sz="1600" b="1" dirty="0">
              <a:solidFill>
                <a:schemeClr val="bg1"/>
              </a:solidFill>
              <a:latin typeface="Montserrat" pitchFamily="2" charset="77"/>
              <a:ea typeface="Arial Black"/>
              <a:cs typeface="Arial Black"/>
              <a:sym typeface="Arial Black"/>
            </a:endParaRPr>
          </a:p>
          <a:p>
            <a:pPr lvl="1">
              <a:buClr>
                <a:schemeClr val="bg1"/>
              </a:buClr>
              <a:buSzPts val="1800"/>
            </a:pPr>
            <a:r>
              <a:rPr lang="en-US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Support for either style of camera</a:t>
            </a:r>
            <a:endParaRPr sz="1400" u="none" strike="noStrike" cap="none" dirty="0">
              <a:solidFill>
                <a:schemeClr val="bg1"/>
              </a:solidFill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u="none" strike="noStrike" cap="none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RUGGED</a:t>
            </a:r>
            <a:endParaRPr lang="en-US" sz="1600" b="1" dirty="0">
              <a:solidFill>
                <a:schemeClr val="bg1"/>
              </a:solidFill>
              <a:latin typeface="Montserrat" pitchFamily="2" charset="77"/>
              <a:ea typeface="Arial Black"/>
              <a:cs typeface="Arial Black"/>
              <a:sym typeface="Arial Black"/>
            </a:endParaRPr>
          </a:p>
          <a:p>
            <a:pPr lvl="1">
              <a:buClr>
                <a:schemeClr val="bg1"/>
              </a:buClr>
              <a:buSzPts val="1800"/>
            </a:pPr>
            <a:r>
              <a:rPr lang="en-US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Vandal resistant</a:t>
            </a:r>
            <a:endParaRPr sz="1400" u="none" strike="noStrike" cap="none" dirty="0">
              <a:solidFill>
                <a:schemeClr val="bg1"/>
              </a:solidFill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u="none" strike="noStrike" cap="none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BUILT IN REDUNDANCY</a:t>
            </a:r>
            <a:endParaRPr sz="1600" b="1" u="none" strike="noStrike" cap="none" dirty="0">
              <a:solidFill>
                <a:schemeClr val="bg1"/>
              </a:solidFill>
              <a:latin typeface="Montserrat" pitchFamily="2" charset="77"/>
              <a:ea typeface="Arial Black"/>
              <a:cs typeface="Arial Black"/>
              <a:sym typeface="Arial Black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Redundant recording servers, RAID 1 redundancy for OS and application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u="none" strike="noStrike" cap="none" dirty="0">
              <a:solidFill>
                <a:schemeClr val="bg1"/>
              </a:solidFill>
              <a:latin typeface="Montserrat Medium" pitchFamily="2" charset="77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u="none" strike="noStrike" cap="none" dirty="0">
                <a:solidFill>
                  <a:schemeClr val="bg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ONVIF COMPLIANT</a:t>
            </a:r>
          </a:p>
          <a:p>
            <a:pPr lvl="1">
              <a:buClr>
                <a:schemeClr val="bg1"/>
              </a:buClr>
              <a:buSzPts val="1800"/>
            </a:pPr>
            <a:r>
              <a:rPr lang="en-US" sz="1600" dirty="0">
                <a:solidFill>
                  <a:schemeClr val="bg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Support for ONVIF compliant cameras</a:t>
            </a:r>
          </a:p>
          <a:p>
            <a:pPr lvl="1">
              <a:buClr>
                <a:schemeClr val="bg1"/>
              </a:buClr>
              <a:buSzPts val="1800"/>
            </a:pPr>
            <a:endParaRPr sz="1600" u="none" strike="noStrike" cap="none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u="none" strike="noStrike" cap="none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CLOUD BASED MANAGEMENT</a:t>
            </a:r>
            <a:endParaRPr sz="1600" b="1" u="none" strike="noStrike" cap="none" dirty="0">
              <a:solidFill>
                <a:schemeClr val="bg1"/>
              </a:solidFill>
              <a:latin typeface="Montserrat" pitchFamily="2" charset="77"/>
              <a:ea typeface="Arial Black"/>
              <a:cs typeface="Arial Black"/>
              <a:sym typeface="Arial Black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Authentication, Configuration settings, Metadata and Audit Trails are all managed in the cloud</a:t>
            </a:r>
          </a:p>
        </p:txBody>
      </p:sp>
    </p:spTree>
    <p:extLst>
      <p:ext uri="{BB962C8B-B14F-4D97-AF65-F5344CB8AC3E}">
        <p14:creationId xmlns:p14="http://schemas.microsoft.com/office/powerpoint/2010/main" val="2073892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85F74490-AB97-5545-B328-58944A6E92F8}"/>
              </a:ext>
            </a:extLst>
          </p:cNvPr>
          <p:cNvSpPr/>
          <p:nvPr/>
        </p:nvSpPr>
        <p:spPr>
          <a:xfrm>
            <a:off x="-7620" y="1438744"/>
            <a:ext cx="11355810" cy="542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168;p9">
            <a:extLst>
              <a:ext uri="{FF2B5EF4-FFF2-40B4-BE49-F238E27FC236}">
                <a16:creationId xmlns:a16="http://schemas.microsoft.com/office/drawing/2014/main" id="{160584C3-5B45-3D4B-BC60-2761C8FC5B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3810" y="967263"/>
            <a:ext cx="86201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u="none" strike="noStrike" cap="none" dirty="0">
                <a:latin typeface="Arvo" panose="02000000000000000000" pitchFamily="2" charset="77"/>
                <a:ea typeface="Calibri"/>
                <a:cs typeface="Calibri"/>
                <a:sym typeface="Calibri"/>
              </a:rPr>
              <a:t>Event Recording Architecture</a:t>
            </a:r>
            <a:endParaRPr sz="2800" b="1" u="none" strike="noStrike" cap="none" dirty="0">
              <a:latin typeface="Arvo" panose="02000000000000000000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49" name="Google Shape;216;p9">
            <a:extLst>
              <a:ext uri="{FF2B5EF4-FFF2-40B4-BE49-F238E27FC236}">
                <a16:creationId xmlns:a16="http://schemas.microsoft.com/office/drawing/2014/main" id="{389E2B44-A6D1-9849-8D96-4D0B24770828}"/>
              </a:ext>
            </a:extLst>
          </p:cNvPr>
          <p:cNvSpPr txBox="1"/>
          <p:nvPr/>
        </p:nvSpPr>
        <p:spPr>
          <a:xfrm>
            <a:off x="7435981" y="5144082"/>
            <a:ext cx="3503903" cy="1200288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Records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Patient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Digital Incident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Case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Digital Evidence Management System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200" dirty="0">
                <a:solidFill>
                  <a:schemeClr val="bg1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Learning Management System</a:t>
            </a:r>
            <a:endParaRPr sz="12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217;p9">
            <a:extLst>
              <a:ext uri="{FF2B5EF4-FFF2-40B4-BE49-F238E27FC236}">
                <a16:creationId xmlns:a16="http://schemas.microsoft.com/office/drawing/2014/main" id="{ED90FAFB-83D8-5648-8712-7CF16D7B26F7}"/>
              </a:ext>
            </a:extLst>
          </p:cNvPr>
          <p:cNvSpPr txBox="1"/>
          <p:nvPr/>
        </p:nvSpPr>
        <p:spPr>
          <a:xfrm>
            <a:off x="7435981" y="4776492"/>
            <a:ext cx="354867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u="none" strike="noStrike" cap="none" dirty="0">
                <a:solidFill>
                  <a:srgbClr val="03929A"/>
                </a:solidFill>
                <a:latin typeface="Montserrat Medium" pitchFamily="2" charset="77"/>
                <a:ea typeface="Calibri"/>
                <a:cs typeface="Calibri"/>
                <a:sym typeface="Calibri"/>
              </a:rPr>
              <a:t>3rd PARTY BACKEND INTEGRATIONS</a:t>
            </a:r>
            <a:endParaRPr sz="1400" u="none" strike="noStrike" cap="none" dirty="0">
              <a:solidFill>
                <a:srgbClr val="03929A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5BDC443-BCC4-F84D-B12D-AC47D33E52EA}"/>
              </a:ext>
            </a:extLst>
          </p:cNvPr>
          <p:cNvGrpSpPr/>
          <p:nvPr/>
        </p:nvGrpSpPr>
        <p:grpSpPr>
          <a:xfrm>
            <a:off x="7190570" y="1743247"/>
            <a:ext cx="3878745" cy="2679047"/>
            <a:chOff x="6686542" y="1987084"/>
            <a:chExt cx="3878745" cy="2679047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37850278-3AC6-4740-9C15-B353972402F5}"/>
                </a:ext>
              </a:extLst>
            </p:cNvPr>
            <p:cNvGrpSpPr/>
            <p:nvPr/>
          </p:nvGrpSpPr>
          <p:grpSpPr>
            <a:xfrm>
              <a:off x="6898104" y="2195404"/>
              <a:ext cx="3225092" cy="2150359"/>
              <a:chOff x="6898104" y="2195404"/>
              <a:chExt cx="3225092" cy="2150359"/>
            </a:xfrm>
          </p:grpSpPr>
          <p:pic>
            <p:nvPicPr>
              <p:cNvPr id="65" name="Picture 64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6C0BEEB2-E8B6-394E-A69C-F571087A4C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62021" y="3723463"/>
                <a:ext cx="889000" cy="622300"/>
              </a:xfrm>
              <a:prstGeom prst="rect">
                <a:avLst/>
              </a:prstGeom>
            </p:spPr>
          </p:pic>
          <p:pic>
            <p:nvPicPr>
              <p:cNvPr id="68" name="Picture 67" descr="Icon&#10;&#10;Description automatically generated">
                <a:extLst>
                  <a:ext uri="{FF2B5EF4-FFF2-40B4-BE49-F238E27FC236}">
                    <a16:creationId xmlns:a16="http://schemas.microsoft.com/office/drawing/2014/main" id="{B2C291A1-6DC3-7C43-B047-4283AF454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42603" y="2195404"/>
                <a:ext cx="1019417" cy="1019417"/>
              </a:xfrm>
              <a:prstGeom prst="rect">
                <a:avLst/>
              </a:prstGeom>
            </p:spPr>
          </p:pic>
          <p:pic>
            <p:nvPicPr>
              <p:cNvPr id="70" name="Picture 69" descr="Icon&#10;&#10;Description automatically generated">
                <a:extLst>
                  <a:ext uri="{FF2B5EF4-FFF2-40B4-BE49-F238E27FC236}">
                    <a16:creationId xmlns:a16="http://schemas.microsoft.com/office/drawing/2014/main" id="{10F5113A-2D1A-8242-8B43-3360AFE3E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98104" y="3159811"/>
                <a:ext cx="889001" cy="889001"/>
              </a:xfrm>
              <a:prstGeom prst="rect">
                <a:avLst/>
              </a:prstGeom>
            </p:spPr>
          </p:pic>
          <p:pic>
            <p:nvPicPr>
              <p:cNvPr id="73" name="Picture 72" descr="Logo&#10;&#10;Description automatically generated">
                <a:extLst>
                  <a:ext uri="{FF2B5EF4-FFF2-40B4-BE49-F238E27FC236}">
                    <a16:creationId xmlns:a16="http://schemas.microsoft.com/office/drawing/2014/main" id="{80EFEDF2-48A7-1248-A1E5-9388271E4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22992" y="2648223"/>
                <a:ext cx="1600204" cy="889002"/>
              </a:xfrm>
              <a:prstGeom prst="rect">
                <a:avLst/>
              </a:prstGeom>
            </p:spPr>
          </p:pic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660F7394-1DCB-3F40-B100-E6A51B789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686542" y="1987084"/>
              <a:ext cx="3878745" cy="2679047"/>
            </a:xfrm>
            <a:prstGeom prst="rect">
              <a:avLst/>
            </a:prstGeom>
          </p:spPr>
        </p:pic>
      </p:grpSp>
      <p:sp>
        <p:nvSpPr>
          <p:cNvPr id="112" name="Right Arrow 111">
            <a:extLst>
              <a:ext uri="{FF2B5EF4-FFF2-40B4-BE49-F238E27FC236}">
                <a16:creationId xmlns:a16="http://schemas.microsoft.com/office/drawing/2014/main" id="{8A2E4B5F-05AD-5F4B-8A6E-505F69CB00F5}"/>
              </a:ext>
            </a:extLst>
          </p:cNvPr>
          <p:cNvSpPr/>
          <p:nvPr/>
        </p:nvSpPr>
        <p:spPr>
          <a:xfrm>
            <a:off x="6556573" y="3972642"/>
            <a:ext cx="690880" cy="263091"/>
          </a:xfrm>
          <a:prstGeom prst="rightArrow">
            <a:avLst/>
          </a:prstGeom>
          <a:solidFill>
            <a:srgbClr val="03929A"/>
          </a:solidFill>
          <a:ln>
            <a:solidFill>
              <a:srgbClr val="039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FB707CF0-1D7A-3F48-9149-8B4773F6D36A}"/>
              </a:ext>
            </a:extLst>
          </p:cNvPr>
          <p:cNvGrpSpPr/>
          <p:nvPr/>
        </p:nvGrpSpPr>
        <p:grpSpPr>
          <a:xfrm>
            <a:off x="231372" y="2552497"/>
            <a:ext cx="6301794" cy="3096708"/>
            <a:chOff x="231372" y="2552497"/>
            <a:chExt cx="6301794" cy="3096708"/>
          </a:xfrm>
        </p:grpSpPr>
        <p:pic>
          <p:nvPicPr>
            <p:cNvPr id="77" name="Picture 76" descr="Logo&#10;&#10;Description automatically generated">
              <a:extLst>
                <a:ext uri="{FF2B5EF4-FFF2-40B4-BE49-F238E27FC236}">
                  <a16:creationId xmlns:a16="http://schemas.microsoft.com/office/drawing/2014/main" id="{88391F47-E029-7A44-8EFE-CE82E8572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1372" y="3783786"/>
              <a:ext cx="1499499" cy="538430"/>
            </a:xfrm>
            <a:prstGeom prst="rect">
              <a:avLst/>
            </a:prstGeom>
          </p:spPr>
        </p:pic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F7B15CB-29D9-324E-A362-E69860DA3CF7}"/>
                </a:ext>
              </a:extLst>
            </p:cNvPr>
            <p:cNvCxnSpPr>
              <a:cxnSpLocks/>
            </p:cNvCxnSpPr>
            <p:nvPr/>
          </p:nvCxnSpPr>
          <p:spPr>
            <a:xfrm>
              <a:off x="1347328" y="3544070"/>
              <a:ext cx="1422036" cy="130528"/>
            </a:xfrm>
            <a:prstGeom prst="line">
              <a:avLst/>
            </a:prstGeom>
            <a:ln w="22225">
              <a:solidFill>
                <a:srgbClr val="0392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12186A3-0038-F243-8D0E-F1401F1F4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0231" y="4623398"/>
              <a:ext cx="1319132" cy="558085"/>
            </a:xfrm>
            <a:prstGeom prst="line">
              <a:avLst/>
            </a:prstGeom>
            <a:ln w="22225">
              <a:solidFill>
                <a:srgbClr val="0392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3D979F8-FB93-304D-88FB-BBBF8C9BC29A}"/>
                </a:ext>
              </a:extLst>
            </p:cNvPr>
            <p:cNvCxnSpPr>
              <a:cxnSpLocks/>
            </p:cNvCxnSpPr>
            <p:nvPr/>
          </p:nvCxnSpPr>
          <p:spPr>
            <a:xfrm>
              <a:off x="3599070" y="3662754"/>
              <a:ext cx="1450341" cy="11844"/>
            </a:xfrm>
            <a:prstGeom prst="line">
              <a:avLst/>
            </a:prstGeom>
            <a:ln w="22225">
              <a:solidFill>
                <a:srgbClr val="0392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C8F1F84-4F3E-444F-9429-1588FBB3529D}"/>
                </a:ext>
              </a:extLst>
            </p:cNvPr>
            <p:cNvSpPr txBox="1"/>
            <p:nvPr/>
          </p:nvSpPr>
          <p:spPr>
            <a:xfrm>
              <a:off x="2063471" y="5026009"/>
              <a:ext cx="2315555" cy="62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Montserrat Light" pitchFamily="2" charset="77"/>
                </a:rPr>
                <a:t>Any Windows 10 IOT device or higher</a:t>
              </a: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8D6D212-82D1-EB4D-9B29-708A01035377}"/>
                </a:ext>
              </a:extLst>
            </p:cNvPr>
            <p:cNvCxnSpPr>
              <a:cxnSpLocks/>
            </p:cNvCxnSpPr>
            <p:nvPr/>
          </p:nvCxnSpPr>
          <p:spPr>
            <a:xfrm>
              <a:off x="3542714" y="4603102"/>
              <a:ext cx="1450341" cy="11844"/>
            </a:xfrm>
            <a:prstGeom prst="line">
              <a:avLst/>
            </a:prstGeom>
            <a:ln w="22225">
              <a:solidFill>
                <a:srgbClr val="0392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69E72681-1B2C-A24F-BBF2-EDA9467628B7}"/>
                </a:ext>
              </a:extLst>
            </p:cNvPr>
            <p:cNvGrpSpPr/>
            <p:nvPr/>
          </p:nvGrpSpPr>
          <p:grpSpPr>
            <a:xfrm>
              <a:off x="4887102" y="2552497"/>
              <a:ext cx="1646064" cy="1600607"/>
              <a:chOff x="4887102" y="2552497"/>
              <a:chExt cx="1646064" cy="1600607"/>
            </a:xfrm>
          </p:grpSpPr>
          <p:sp>
            <p:nvSpPr>
              <p:cNvPr id="46" name="Google Shape;210;p9">
                <a:extLst>
                  <a:ext uri="{FF2B5EF4-FFF2-40B4-BE49-F238E27FC236}">
                    <a16:creationId xmlns:a16="http://schemas.microsoft.com/office/drawing/2014/main" id="{0BB2CC86-A614-D943-A5B0-F72F0953775B}"/>
                  </a:ext>
                </a:extLst>
              </p:cNvPr>
              <p:cNvSpPr txBox="1"/>
              <p:nvPr/>
            </p:nvSpPr>
            <p:spPr>
              <a:xfrm>
                <a:off x="5186965" y="2552497"/>
                <a:ext cx="1046338" cy="2461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000" u="none" strike="noStrike" cap="none" dirty="0">
                    <a:solidFill>
                      <a:schemeClr val="bg1"/>
                    </a:solidFill>
                    <a:latin typeface="Montserrat Light" pitchFamily="2" charset="77"/>
                    <a:ea typeface="Calibri"/>
                    <a:cs typeface="Calibri"/>
                    <a:sym typeface="Calibri"/>
                  </a:rPr>
                  <a:t>Interview SW</a:t>
                </a:r>
                <a:endParaRPr sz="1000" u="none" strike="noStrike" cap="none" dirty="0">
                  <a:solidFill>
                    <a:schemeClr val="bg1"/>
                  </a:solidFill>
                  <a:latin typeface="Montserrat Light" pitchFamily="2" charset="77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33918F68-D016-6B41-87C5-C3C216738389}"/>
                  </a:ext>
                </a:extLst>
              </p:cNvPr>
              <p:cNvGrpSpPr/>
              <p:nvPr/>
            </p:nvGrpSpPr>
            <p:grpSpPr>
              <a:xfrm>
                <a:off x="4887102" y="2559314"/>
                <a:ext cx="1646064" cy="1593790"/>
                <a:chOff x="3391168" y="4363370"/>
                <a:chExt cx="1056822" cy="1023260"/>
              </a:xfrm>
            </p:grpSpPr>
            <p:pic>
              <p:nvPicPr>
                <p:cNvPr id="1032" name="Picture 8" descr="Server">
                  <a:extLst>
                    <a:ext uri="{FF2B5EF4-FFF2-40B4-BE49-F238E27FC236}">
                      <a16:creationId xmlns:a16="http://schemas.microsoft.com/office/drawing/2014/main" id="{BC2F4B35-99D3-A74E-B061-DE28FF1034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91168" y="4363370"/>
                  <a:ext cx="1056822" cy="10232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2" name="Picture 71" descr="Graphical user interface, website&#10;&#10;Description automatically generated">
                  <a:extLst>
                    <a:ext uri="{FF2B5EF4-FFF2-40B4-BE49-F238E27FC236}">
                      <a16:creationId xmlns:a16="http://schemas.microsoft.com/office/drawing/2014/main" id="{47CE9518-4235-5B48-9BEA-109D4469B6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497496">
                  <a:off x="3729105" y="4669158"/>
                  <a:ext cx="567552" cy="435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AAE8B976-B116-264B-9D96-669604C87E2E}"/>
                </a:ext>
              </a:extLst>
            </p:cNvPr>
            <p:cNvGrpSpPr/>
            <p:nvPr/>
          </p:nvGrpSpPr>
          <p:grpSpPr>
            <a:xfrm>
              <a:off x="4887102" y="3876668"/>
              <a:ext cx="1646064" cy="1593789"/>
              <a:chOff x="9652737" y="2557696"/>
              <a:chExt cx="1056822" cy="1023260"/>
            </a:xfrm>
          </p:grpSpPr>
          <p:pic>
            <p:nvPicPr>
              <p:cNvPr id="108" name="Picture 8" descr="Server">
                <a:extLst>
                  <a:ext uri="{FF2B5EF4-FFF2-40B4-BE49-F238E27FC236}">
                    <a16:creationId xmlns:a16="http://schemas.microsoft.com/office/drawing/2014/main" id="{CDADAB49-8EB6-0F42-B1FD-5BD3C707FE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52737" y="2557696"/>
                <a:ext cx="1056822" cy="1023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108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07445F72-7693-344D-A0B2-66A390FA8C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497496">
                <a:off x="9990674" y="2863484"/>
                <a:ext cx="567552" cy="435616"/>
              </a:xfrm>
              <a:prstGeom prst="rect">
                <a:avLst/>
              </a:prstGeom>
            </p:spPr>
          </p:pic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8677F298-26E5-E54F-8711-80FBB3D78280}"/>
                </a:ext>
              </a:extLst>
            </p:cNvPr>
            <p:cNvGrpSpPr/>
            <p:nvPr/>
          </p:nvGrpSpPr>
          <p:grpSpPr>
            <a:xfrm>
              <a:off x="2717511" y="3551538"/>
              <a:ext cx="1153440" cy="1414047"/>
              <a:chOff x="2104429" y="3548384"/>
              <a:chExt cx="740543" cy="907860"/>
            </a:xfrm>
          </p:grpSpPr>
          <p:sp>
            <p:nvSpPr>
              <p:cNvPr id="97" name="Google Shape;287;p14">
                <a:extLst>
                  <a:ext uri="{FF2B5EF4-FFF2-40B4-BE49-F238E27FC236}">
                    <a16:creationId xmlns:a16="http://schemas.microsoft.com/office/drawing/2014/main" id="{86C7C3E9-893E-304B-8EDA-E56E6194CDBA}"/>
                  </a:ext>
                </a:extLst>
              </p:cNvPr>
              <p:cNvSpPr/>
              <p:nvPr/>
            </p:nvSpPr>
            <p:spPr>
              <a:xfrm>
                <a:off x="2104429" y="3548384"/>
                <a:ext cx="597830" cy="782558"/>
              </a:xfrm>
              <a:prstGeom prst="rect">
                <a:avLst/>
              </a:prstGeom>
              <a:blipFill rotWithShape="1">
                <a:blip r:embed="rId10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7" name="Picture 56" descr="Icon&#10;&#10;Description automatically generated">
                <a:extLst>
                  <a:ext uri="{FF2B5EF4-FFF2-40B4-BE49-F238E27FC236}">
                    <a16:creationId xmlns:a16="http://schemas.microsoft.com/office/drawing/2014/main" id="{B8EDA9E0-8C66-7A48-9AC9-12CB9F3B3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69999" y="4081271"/>
                <a:ext cx="374973" cy="374973"/>
              </a:xfrm>
              <a:prstGeom prst="rect">
                <a:avLst/>
              </a:prstGeom>
            </p:spPr>
          </p:pic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62100688-3B60-B14C-97D8-8BCEF94DC9F6}"/>
                </a:ext>
              </a:extLst>
            </p:cNvPr>
            <p:cNvGrpSpPr/>
            <p:nvPr/>
          </p:nvGrpSpPr>
          <p:grpSpPr>
            <a:xfrm>
              <a:off x="497367" y="2613133"/>
              <a:ext cx="967508" cy="1065081"/>
              <a:chOff x="497367" y="2613133"/>
              <a:chExt cx="967508" cy="1065081"/>
            </a:xfrm>
          </p:grpSpPr>
          <p:sp>
            <p:nvSpPr>
              <p:cNvPr id="24" name="Google Shape;188;p9">
                <a:extLst>
                  <a:ext uri="{FF2B5EF4-FFF2-40B4-BE49-F238E27FC236}">
                    <a16:creationId xmlns:a16="http://schemas.microsoft.com/office/drawing/2014/main" id="{1BA5858C-17A3-5148-A042-7063A1723419}"/>
                  </a:ext>
                </a:extLst>
              </p:cNvPr>
              <p:cNvSpPr txBox="1"/>
              <p:nvPr/>
            </p:nvSpPr>
            <p:spPr>
              <a:xfrm>
                <a:off x="497367" y="2613133"/>
                <a:ext cx="967508" cy="2461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000" u="none" strike="noStrike" cap="none" dirty="0">
                    <a:solidFill>
                      <a:schemeClr val="bg1"/>
                    </a:solidFill>
                    <a:latin typeface="Montserrat" pitchFamily="2" charset="77"/>
                    <a:ea typeface="Calibri"/>
                    <a:cs typeface="Calibri"/>
                    <a:sym typeface="Calibri"/>
                  </a:rPr>
                  <a:t>IP Cameras</a:t>
                </a:r>
                <a:endParaRPr sz="1000" u="none" strike="noStrike" cap="none" dirty="0">
                  <a:solidFill>
                    <a:schemeClr val="bg1"/>
                  </a:solidFill>
                  <a:latin typeface="Montserrat" pitchFamily="2" charset="77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4AECABEB-32AD-9C46-87FF-495CED9F09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/>
            </p:blipFill>
            <p:spPr>
              <a:xfrm>
                <a:off x="498812" y="2908562"/>
                <a:ext cx="875661" cy="769652"/>
              </a:xfrm>
              <a:prstGeom prst="rect">
                <a:avLst/>
              </a:prstGeom>
            </p:spPr>
          </p:pic>
        </p:grp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E647359-8579-BA4F-A4E5-0059DC6B2700}"/>
                </a:ext>
              </a:extLst>
            </p:cNvPr>
            <p:cNvSpPr/>
            <p:nvPr/>
          </p:nvSpPr>
          <p:spPr>
            <a:xfrm>
              <a:off x="2345468" y="3054899"/>
              <a:ext cx="167749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Montserrat" pitchFamily="2" charset="77"/>
                </a:rPr>
                <a:t>Redundant recording architecture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EE0A6AAD-BF65-4756-087C-24C3E82D34D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85503" y="4517614"/>
            <a:ext cx="875661" cy="76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89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20E4A5-0045-E24C-B953-AB07EC3E6252}"/>
              </a:ext>
            </a:extLst>
          </p:cNvPr>
          <p:cNvSpPr/>
          <p:nvPr/>
        </p:nvSpPr>
        <p:spPr>
          <a:xfrm>
            <a:off x="0" y="1437224"/>
            <a:ext cx="11334024" cy="542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1069317-AFEA-D040-9BE2-60C69CE4A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265" y="1431473"/>
            <a:ext cx="7306813" cy="49023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92A5C7-B89E-B44C-AD8B-B0704E7B15E4}"/>
              </a:ext>
            </a:extLst>
          </p:cNvPr>
          <p:cNvSpPr txBox="1"/>
          <p:nvPr/>
        </p:nvSpPr>
        <p:spPr>
          <a:xfrm>
            <a:off x="857976" y="942449"/>
            <a:ext cx="7702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vo" panose="02000000000000000000" pitchFamily="2" charset="77"/>
              </a:rPr>
              <a:t>Interview</a:t>
            </a:r>
          </a:p>
        </p:txBody>
      </p:sp>
      <p:sp>
        <p:nvSpPr>
          <p:cNvPr id="5" name="Google Shape;223;p10">
            <a:extLst>
              <a:ext uri="{FF2B5EF4-FFF2-40B4-BE49-F238E27FC236}">
                <a16:creationId xmlns:a16="http://schemas.microsoft.com/office/drawing/2014/main" id="{6F4F893B-BE78-D043-9226-DFF4563E7898}"/>
              </a:ext>
            </a:extLst>
          </p:cNvPr>
          <p:cNvSpPr txBox="1"/>
          <p:nvPr/>
        </p:nvSpPr>
        <p:spPr>
          <a:xfrm>
            <a:off x="8246078" y="1517196"/>
            <a:ext cx="3169235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DYNAMIC BLOCKS</a:t>
            </a:r>
          </a:p>
          <a:p>
            <a:pPr lvl="1" fontAlgn="base"/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Each block of information is dynamically informing the user of their event recording environment</a:t>
            </a:r>
          </a:p>
          <a:p>
            <a:pPr marL="457200" lvl="0">
              <a:buClr>
                <a:srgbClr val="000000"/>
              </a:buClr>
              <a:buSzPts val="1800"/>
            </a:pPr>
            <a:endParaRPr sz="1600" u="none" strike="noStrike" cap="none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MULTI CAMERA VIEWING</a:t>
            </a:r>
            <a:endParaRPr sz="1600" b="1" u="none" strike="noStrike" cap="none" dirty="0">
              <a:solidFill>
                <a:schemeClr val="bg1"/>
              </a:solidFill>
              <a:latin typeface="Montserrat" pitchFamily="2" charset="77"/>
              <a:ea typeface="Arial Black"/>
              <a:cs typeface="Arial Black"/>
              <a:sym typeface="Arial Black"/>
            </a:endParaRPr>
          </a:p>
          <a:p>
            <a:pPr lvl="1" fontAlgn="base"/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The owner/user can view all cameras live and select one for expanded viewing</a:t>
            </a:r>
          </a:p>
          <a:p>
            <a:pPr lvl="1" fontAlgn="base"/>
            <a:endParaRPr lang="en-US" sz="1600" dirty="0">
              <a:solidFill>
                <a:schemeClr val="bg1"/>
              </a:solidFill>
              <a:latin typeface="Montserrat" pitchFamily="2" charset="77"/>
            </a:endParaRPr>
          </a:p>
          <a:p>
            <a:pPr marL="285750" lvl="0" indent="-285750"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BOOKMARKS</a:t>
            </a:r>
          </a:p>
          <a:p>
            <a:pPr lvl="1">
              <a:buClr>
                <a:schemeClr val="bg1"/>
              </a:buClr>
              <a:buSzPts val="1800"/>
            </a:pPr>
            <a:r>
              <a:rPr lang="en-US" sz="1600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Users can enter in metadata bookmarks at anytime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004B2A-4CE4-E345-A51B-C39771524F0A}"/>
              </a:ext>
            </a:extLst>
          </p:cNvPr>
          <p:cNvCxnSpPr>
            <a:cxnSpLocks/>
          </p:cNvCxnSpPr>
          <p:nvPr/>
        </p:nvCxnSpPr>
        <p:spPr>
          <a:xfrm flipH="1">
            <a:off x="1719533" y="1673525"/>
            <a:ext cx="6659592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CE5DB3-1825-FB4D-B3B1-433EE52C4B51}"/>
              </a:ext>
            </a:extLst>
          </p:cNvPr>
          <p:cNvCxnSpPr>
            <a:cxnSpLocks/>
          </p:cNvCxnSpPr>
          <p:nvPr/>
        </p:nvCxnSpPr>
        <p:spPr>
          <a:xfrm flipH="1">
            <a:off x="1759789" y="1673525"/>
            <a:ext cx="6619336" cy="55209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1E5A1C-99C2-6A45-A447-5B20C157738B}"/>
              </a:ext>
            </a:extLst>
          </p:cNvPr>
          <p:cNvCxnSpPr>
            <a:cxnSpLocks/>
          </p:cNvCxnSpPr>
          <p:nvPr/>
        </p:nvCxnSpPr>
        <p:spPr>
          <a:xfrm flipH="1" flipV="1">
            <a:off x="5653177" y="3375804"/>
            <a:ext cx="2725948" cy="1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6542CD-2B9A-8041-B8FB-C8B6913FDCB7}"/>
              </a:ext>
            </a:extLst>
          </p:cNvPr>
          <p:cNvCxnSpPr>
            <a:cxnSpLocks/>
          </p:cNvCxnSpPr>
          <p:nvPr/>
        </p:nvCxnSpPr>
        <p:spPr>
          <a:xfrm flipH="1">
            <a:off x="6096000" y="3375804"/>
            <a:ext cx="2283125" cy="118469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74E332B-6DD5-CE4E-85E7-7A7C3CC09A4B}"/>
              </a:ext>
            </a:extLst>
          </p:cNvPr>
          <p:cNvCxnSpPr>
            <a:cxnSpLocks/>
          </p:cNvCxnSpPr>
          <p:nvPr/>
        </p:nvCxnSpPr>
        <p:spPr>
          <a:xfrm flipH="1">
            <a:off x="3065253" y="4842294"/>
            <a:ext cx="5313872" cy="49851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406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20E4A5-0045-E24C-B953-AB07EC3E6252}"/>
              </a:ext>
            </a:extLst>
          </p:cNvPr>
          <p:cNvSpPr/>
          <p:nvPr/>
        </p:nvSpPr>
        <p:spPr>
          <a:xfrm>
            <a:off x="0" y="1437224"/>
            <a:ext cx="11334024" cy="542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1069317-AFEA-D040-9BE2-60C69CE4A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265" y="1431473"/>
            <a:ext cx="7306813" cy="49023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92A5C7-B89E-B44C-AD8B-B0704E7B15E4}"/>
              </a:ext>
            </a:extLst>
          </p:cNvPr>
          <p:cNvSpPr txBox="1"/>
          <p:nvPr/>
        </p:nvSpPr>
        <p:spPr>
          <a:xfrm>
            <a:off x="857976" y="942449"/>
            <a:ext cx="7702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vo" panose="02000000000000000000" pitchFamily="2" charset="77"/>
              </a:rPr>
              <a:t>Interview</a:t>
            </a:r>
          </a:p>
        </p:txBody>
      </p:sp>
      <p:sp>
        <p:nvSpPr>
          <p:cNvPr id="5" name="Google Shape;223;p10">
            <a:extLst>
              <a:ext uri="{FF2B5EF4-FFF2-40B4-BE49-F238E27FC236}">
                <a16:creationId xmlns:a16="http://schemas.microsoft.com/office/drawing/2014/main" id="{6F4F893B-BE78-D043-9226-DFF4563E7898}"/>
              </a:ext>
            </a:extLst>
          </p:cNvPr>
          <p:cNvSpPr txBox="1"/>
          <p:nvPr/>
        </p:nvSpPr>
        <p:spPr>
          <a:xfrm>
            <a:off x="8246078" y="1517196"/>
            <a:ext cx="3169235" cy="477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MASKING VIDEO/AUDIO</a:t>
            </a:r>
          </a:p>
          <a:p>
            <a:pPr lvl="1" fontAlgn="base"/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Cameras can be visually masked for privacy and audio can be muted without stopping the recording</a:t>
            </a:r>
          </a:p>
          <a:p>
            <a:pPr marL="457200" lvl="0">
              <a:buClr>
                <a:srgbClr val="000000"/>
              </a:buClr>
              <a:buSzPts val="1800"/>
            </a:pPr>
            <a:endParaRPr sz="1600" u="none" strike="noStrike" cap="none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MULTIPLE OWNERS</a:t>
            </a:r>
            <a:endParaRPr sz="1600" b="1" u="none" strike="noStrike" cap="none" dirty="0">
              <a:solidFill>
                <a:schemeClr val="bg1"/>
              </a:solidFill>
              <a:latin typeface="Montserrat" pitchFamily="2" charset="77"/>
              <a:ea typeface="Arial Black"/>
              <a:cs typeface="Arial Black"/>
              <a:sym typeface="Arial Black"/>
            </a:endParaRPr>
          </a:p>
          <a:p>
            <a:pPr lvl="1" fontAlgn="base"/>
            <a:r>
              <a:rPr lang="en-US" sz="1600" dirty="0">
                <a:solidFill>
                  <a:schemeClr val="bg1"/>
                </a:solidFill>
                <a:latin typeface="Montserrat" pitchFamily="2" charset="77"/>
              </a:rPr>
              <a:t>Multiple owners can be assigned to an interview for security and stewardship</a:t>
            </a:r>
          </a:p>
          <a:p>
            <a:pPr lvl="1" fontAlgn="base"/>
            <a:endParaRPr lang="en-US" sz="1600" dirty="0">
              <a:solidFill>
                <a:schemeClr val="bg1"/>
              </a:solidFill>
              <a:latin typeface="Montserrat" pitchFamily="2" charset="77"/>
            </a:endParaRPr>
          </a:p>
          <a:p>
            <a:pPr marL="285750" lvl="0" indent="-285750">
              <a:buClr>
                <a:schemeClr val="bg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METADATA FORMS</a:t>
            </a:r>
          </a:p>
          <a:p>
            <a:pPr lvl="1">
              <a:buClr>
                <a:schemeClr val="bg1"/>
              </a:buClr>
              <a:buSzPts val="1800"/>
            </a:pPr>
            <a:r>
              <a:rPr lang="en-US" sz="1600" dirty="0">
                <a:solidFill>
                  <a:schemeClr val="bg1"/>
                </a:solidFill>
                <a:latin typeface="Montserrat" pitchFamily="2" charset="77"/>
                <a:ea typeface="Arial Black"/>
                <a:cs typeface="Arial Black"/>
                <a:sym typeface="Arial Black"/>
              </a:rPr>
              <a:t>Customizable metadata forms with with options for required fields and dropdown lists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u="none" strike="noStrike" cap="none" dirty="0">
              <a:solidFill>
                <a:schemeClr val="bg1"/>
              </a:solidFill>
              <a:latin typeface="Montserrat Medium" pitchFamily="2" charset="77"/>
              <a:ea typeface="Calibri"/>
              <a:cs typeface="Calibri"/>
              <a:sym typeface="Calibr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004B2A-4CE4-E345-A51B-C39771524F0A}"/>
              </a:ext>
            </a:extLst>
          </p:cNvPr>
          <p:cNvCxnSpPr>
            <a:cxnSpLocks/>
          </p:cNvCxnSpPr>
          <p:nvPr/>
        </p:nvCxnSpPr>
        <p:spPr>
          <a:xfrm flipH="1">
            <a:off x="7274257" y="1673525"/>
            <a:ext cx="1104868" cy="44870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CE5DB3-1825-FB4D-B3B1-433EE52C4B51}"/>
              </a:ext>
            </a:extLst>
          </p:cNvPr>
          <p:cNvCxnSpPr>
            <a:cxnSpLocks/>
          </p:cNvCxnSpPr>
          <p:nvPr/>
        </p:nvCxnSpPr>
        <p:spPr>
          <a:xfrm flipH="1">
            <a:off x="7274257" y="1673525"/>
            <a:ext cx="1104868" cy="639771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1E5A1C-99C2-6A45-A447-5B20C157738B}"/>
              </a:ext>
            </a:extLst>
          </p:cNvPr>
          <p:cNvCxnSpPr>
            <a:cxnSpLocks/>
          </p:cNvCxnSpPr>
          <p:nvPr/>
        </p:nvCxnSpPr>
        <p:spPr>
          <a:xfrm flipH="1" flipV="1">
            <a:off x="7151427" y="3289110"/>
            <a:ext cx="1227698" cy="86696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74E332B-6DD5-CE4E-85E7-7A7C3CC09A4B}"/>
              </a:ext>
            </a:extLst>
          </p:cNvPr>
          <p:cNvCxnSpPr>
            <a:cxnSpLocks/>
          </p:cNvCxnSpPr>
          <p:nvPr/>
        </p:nvCxnSpPr>
        <p:spPr>
          <a:xfrm flipH="1" flipV="1">
            <a:off x="7362967" y="3957851"/>
            <a:ext cx="1016158" cy="88444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666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S Template" id="{DD5DFCEB-E845-4C4C-9799-7581F48AD5A9}" vid="{941B2F1D-BB1E-D140-A666-AD924C2FFD6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A9328B3-6578-3D40-97A0-549EFD577BC6}" vid="{607498D0-2B9C-2040-981E-C01207F9BFF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14483</TotalTime>
  <Words>1783</Words>
  <Application>Microsoft Macintosh PowerPoint</Application>
  <PresentationFormat>Widescreen</PresentationFormat>
  <Paragraphs>330</Paragraphs>
  <Slides>28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Arial Black</vt:lpstr>
      <vt:lpstr>Arvo</vt:lpstr>
      <vt:lpstr>Calibri</vt:lpstr>
      <vt:lpstr>Calibri Light</vt:lpstr>
      <vt:lpstr>Montserrat</vt:lpstr>
      <vt:lpstr>Montserrat Light</vt:lpstr>
      <vt:lpstr>Montserrat Medium</vt:lpstr>
      <vt:lpstr>Montserrat SemiBold</vt:lpstr>
      <vt:lpstr>Open Sans</vt:lpstr>
      <vt:lpstr>Office Theme</vt:lpstr>
      <vt:lpstr>1_Office Theme</vt:lpstr>
      <vt:lpstr>PowerPoint Presentation</vt:lpstr>
      <vt:lpstr>PowerPoint Presentation</vt:lpstr>
      <vt:lpstr>PowerPoint Presentation</vt:lpstr>
      <vt:lpstr>The DWS Solution Set</vt:lpstr>
      <vt:lpstr>Middleware</vt:lpstr>
      <vt:lpstr>Interview Specifications</vt:lpstr>
      <vt:lpstr>Event Recording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Data-Central Key Features</vt:lpstr>
      <vt:lpstr>The Data-Central Business Model</vt:lpstr>
      <vt:lpstr>Data-Central Architecture</vt:lpstr>
      <vt:lpstr>Data-Central Architecture</vt:lpstr>
      <vt:lpstr>Data-Central Architecture</vt:lpstr>
      <vt:lpstr>Data-Central Architecture</vt:lpstr>
      <vt:lpstr> Secondary Device Archiving </vt:lpstr>
      <vt:lpstr>Migration / Archiving Workflow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Data-Central Workflow</vt:lpstr>
      <vt:lpstr>Data-Central Workflow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DWS Orchestrate Solution Set</dc:title>
  <dc:creator>Miles Cowan</dc:creator>
  <cp:lastModifiedBy>Miles Cowan</cp:lastModifiedBy>
  <cp:revision>244</cp:revision>
  <dcterms:created xsi:type="dcterms:W3CDTF">2021-03-02T17:25:02Z</dcterms:created>
  <dcterms:modified xsi:type="dcterms:W3CDTF">2022-05-02T22:59:31Z</dcterms:modified>
</cp:coreProperties>
</file>